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Neo Sans Bold" panose="020B0604020202020204" charset="0"/>
      <p:regular r:id="rId22"/>
    </p:embeddedFont>
    <p:embeddedFont>
      <p:font typeface="Poppins" panose="00000500000000000000" pitchFamily="2" charset="0"/>
      <p:regular r:id="rId23"/>
    </p:embeddedFont>
    <p:embeddedFont>
      <p:font typeface="Poppins Bold" panose="020B0604020202020204" charset="0"/>
      <p:regular r:id="rId24"/>
    </p:embeddedFont>
    <p:embeddedFont>
      <p:font typeface="Proxima Nova"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5FC16-D0B4-48A7-AB84-EFAF1A6533E2}" v="1" dt="2025-07-05T04:50:38.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 Nguyen" userId="7348ee38cf1077e6" providerId="LiveId" clId="{D335FC16-D0B4-48A7-AB84-EFAF1A6533E2}"/>
    <pc:docChg chg="undo custSel modSld">
      <pc:chgData name="Ha Nguyen" userId="7348ee38cf1077e6" providerId="LiveId" clId="{D335FC16-D0B4-48A7-AB84-EFAF1A6533E2}" dt="2025-07-05T04:50:52.266" v="6" actId="478"/>
      <pc:docMkLst>
        <pc:docMk/>
      </pc:docMkLst>
      <pc:sldChg chg="addSp delSp modSp mod">
        <pc:chgData name="Ha Nguyen" userId="7348ee38cf1077e6" providerId="LiveId" clId="{D335FC16-D0B4-48A7-AB84-EFAF1A6533E2}" dt="2025-07-05T04:50:52.266" v="6" actId="478"/>
        <pc:sldMkLst>
          <pc:docMk/>
          <pc:sldMk cId="0" sldId="274"/>
        </pc:sldMkLst>
        <pc:spChg chg="add del mod">
          <ac:chgData name="Ha Nguyen" userId="7348ee38cf1077e6" providerId="LiveId" clId="{D335FC16-D0B4-48A7-AB84-EFAF1A6533E2}" dt="2025-07-05T04:50:52.266" v="6" actId="478"/>
          <ac:spMkLst>
            <pc:docMk/>
            <pc:sldMk cId="0" sldId="274"/>
            <ac:spMk id="29" creationId="{A45380A3-3B99-0DAE-CBC5-27D09CC4908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jpeg"/><Relationship Id="rId4" Type="http://schemas.openxmlformats.org/officeDocument/2006/relationships/image" Target="../media/image1.jpe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9592643" y="712071"/>
            <a:ext cx="8037844" cy="653033"/>
            <a:chOff x="0" y="0"/>
            <a:chExt cx="2116963" cy="171992"/>
          </a:xfrm>
        </p:grpSpPr>
        <p:sp>
          <p:nvSpPr>
            <p:cNvPr id="9" name="Freeform 9"/>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10" name="TextBox 10"/>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598616" y="8078757"/>
            <a:ext cx="5244214" cy="1378534"/>
          </a:xfrm>
          <a:custGeom>
            <a:avLst/>
            <a:gdLst/>
            <a:ahLst/>
            <a:cxnLst/>
            <a:rect l="l" t="t" r="r" b="b"/>
            <a:pathLst>
              <a:path w="5244214" h="1378534">
                <a:moveTo>
                  <a:pt x="0" y="0"/>
                </a:moveTo>
                <a:lnTo>
                  <a:pt x="5244213" y="0"/>
                </a:lnTo>
                <a:lnTo>
                  <a:pt x="5244213" y="1378534"/>
                </a:lnTo>
                <a:lnTo>
                  <a:pt x="0" y="1378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flipH="1">
            <a:off x="14637193" y="2624764"/>
            <a:ext cx="5244214" cy="1378534"/>
          </a:xfrm>
          <a:custGeom>
            <a:avLst/>
            <a:gdLst/>
            <a:ahLst/>
            <a:cxnLst/>
            <a:rect l="l" t="t" r="r" b="b"/>
            <a:pathLst>
              <a:path w="5244214" h="1378534">
                <a:moveTo>
                  <a:pt x="5244214" y="0"/>
                </a:moveTo>
                <a:lnTo>
                  <a:pt x="0" y="0"/>
                </a:lnTo>
                <a:lnTo>
                  <a:pt x="0" y="1378534"/>
                </a:lnTo>
                <a:lnTo>
                  <a:pt x="5244214" y="1378534"/>
                </a:lnTo>
                <a:lnTo>
                  <a:pt x="52442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143085" y="2238919"/>
            <a:ext cx="1658436" cy="1603308"/>
          </a:xfrm>
          <a:custGeom>
            <a:avLst/>
            <a:gdLst/>
            <a:ahLst/>
            <a:cxnLst/>
            <a:rect l="l" t="t" r="r" b="b"/>
            <a:pathLst>
              <a:path w="1658436" h="1603308">
                <a:moveTo>
                  <a:pt x="0" y="0"/>
                </a:moveTo>
                <a:lnTo>
                  <a:pt x="1658436" y="0"/>
                </a:lnTo>
                <a:lnTo>
                  <a:pt x="1658436" y="1603308"/>
                </a:lnTo>
                <a:lnTo>
                  <a:pt x="0" y="1603308"/>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5419047" y="7357765"/>
            <a:ext cx="1725868" cy="1668498"/>
          </a:xfrm>
          <a:custGeom>
            <a:avLst/>
            <a:gdLst/>
            <a:ahLst/>
            <a:cxnLst/>
            <a:rect l="l" t="t" r="r" b="b"/>
            <a:pathLst>
              <a:path w="1725868" h="1668498">
                <a:moveTo>
                  <a:pt x="0" y="0"/>
                </a:moveTo>
                <a:lnTo>
                  <a:pt x="1725868" y="0"/>
                </a:lnTo>
                <a:lnTo>
                  <a:pt x="1725868" y="1668498"/>
                </a:lnTo>
                <a:lnTo>
                  <a:pt x="0" y="1668498"/>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9"/>
            <a:stretch>
              <a:fillRect/>
            </a:stretch>
          </a:blipFill>
        </p:spPr>
        <p:txBody>
          <a:bodyPr/>
          <a:lstStyle/>
          <a:p>
            <a:endParaRPr lang="en-US"/>
          </a:p>
        </p:txBody>
      </p:sp>
      <p:sp>
        <p:nvSpPr>
          <p:cNvPr id="16" name="TextBox 16"/>
          <p:cNvSpPr txBox="1"/>
          <p:nvPr/>
        </p:nvSpPr>
        <p:spPr>
          <a:xfrm>
            <a:off x="2634650" y="4307068"/>
            <a:ext cx="13018700" cy="2230243"/>
          </a:xfrm>
          <a:prstGeom prst="rect">
            <a:avLst/>
          </a:prstGeom>
        </p:spPr>
        <p:txBody>
          <a:bodyPr lIns="0" tIns="0" rIns="0" bIns="0" rtlCol="0" anchor="t">
            <a:spAutoFit/>
          </a:bodyPr>
          <a:lstStyle/>
          <a:p>
            <a:pPr algn="ctr">
              <a:lnSpc>
                <a:spcPts val="18298"/>
              </a:lnSpc>
            </a:pPr>
            <a:r>
              <a:rPr lang="en-US" sz="13070">
                <a:solidFill>
                  <a:srgbClr val="00FFD1"/>
                </a:solidFill>
                <a:latin typeface="Proxima Nova"/>
                <a:ea typeface="Proxima Nova"/>
                <a:cs typeface="Proxima Nova"/>
                <a:sym typeface="Proxima Nova"/>
              </a:rPr>
              <a:t>Trợ lý Gạo AI</a:t>
            </a:r>
          </a:p>
        </p:txBody>
      </p:sp>
      <p:sp>
        <p:nvSpPr>
          <p:cNvPr id="17" name="TextBox 17"/>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18" name="TextBox 18"/>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b="1">
                <a:solidFill>
                  <a:srgbClr val="FFFFFF"/>
                </a:solidFill>
                <a:latin typeface="Poppins Bold"/>
                <a:ea typeface="Poppins Bold"/>
                <a:cs typeface="Poppins Bold"/>
                <a:sym typeface="Poppins Bold"/>
              </a:rPr>
              <a:t>HOME</a:t>
            </a:r>
          </a:p>
        </p:txBody>
      </p:sp>
      <p:sp>
        <p:nvSpPr>
          <p:cNvPr id="19" name="TextBox 19"/>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0" name="TextBox 20"/>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21" name="TextBox 21"/>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2" name="TextBox 22"/>
          <p:cNvSpPr txBox="1"/>
          <p:nvPr/>
        </p:nvSpPr>
        <p:spPr>
          <a:xfrm>
            <a:off x="2634650" y="3309004"/>
            <a:ext cx="13647331" cy="1261322"/>
          </a:xfrm>
          <a:prstGeom prst="rect">
            <a:avLst/>
          </a:prstGeom>
        </p:spPr>
        <p:txBody>
          <a:bodyPr lIns="0" tIns="0" rIns="0" bIns="0" rtlCol="0" anchor="t">
            <a:spAutoFit/>
          </a:bodyPr>
          <a:lstStyle/>
          <a:p>
            <a:pPr algn="ctr">
              <a:lnSpc>
                <a:spcPts val="10278"/>
              </a:lnSpc>
            </a:pPr>
            <a:r>
              <a:rPr lang="en-US" sz="7341">
                <a:solidFill>
                  <a:srgbClr val="FFFFFF"/>
                </a:solidFill>
                <a:latin typeface="Proxima Nova"/>
                <a:ea typeface="Proxima Nova"/>
                <a:cs typeface="Proxima Nova"/>
                <a:sym typeface="Proxima Nova"/>
              </a:rPr>
              <a:t>Chào mừng sự xuất hiện</a:t>
            </a:r>
          </a:p>
        </p:txBody>
      </p:sp>
      <p:sp>
        <p:nvSpPr>
          <p:cNvPr id="23" name="TextBox 23"/>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7507901" y="2125485"/>
            <a:ext cx="10122586" cy="6480391"/>
            <a:chOff x="0" y="0"/>
            <a:chExt cx="2666031" cy="1706770"/>
          </a:xfrm>
        </p:grpSpPr>
        <p:sp>
          <p:nvSpPr>
            <p:cNvPr id="11" name="Freeform 11"/>
            <p:cNvSpPr/>
            <p:nvPr/>
          </p:nvSpPr>
          <p:spPr>
            <a:xfrm>
              <a:off x="0" y="0"/>
              <a:ext cx="2666031" cy="1706770"/>
            </a:xfrm>
            <a:custGeom>
              <a:avLst/>
              <a:gdLst/>
              <a:ahLst/>
              <a:cxnLst/>
              <a:rect l="l" t="t" r="r" b="b"/>
              <a:pathLst>
                <a:path w="2666031" h="1706770">
                  <a:moveTo>
                    <a:pt x="39006" y="0"/>
                  </a:moveTo>
                  <a:lnTo>
                    <a:pt x="2627025" y="0"/>
                  </a:lnTo>
                  <a:cubicBezTo>
                    <a:pt x="2637370" y="0"/>
                    <a:pt x="2647291" y="4110"/>
                    <a:pt x="2654606" y="11424"/>
                  </a:cubicBezTo>
                  <a:cubicBezTo>
                    <a:pt x="2661921" y="18739"/>
                    <a:pt x="2666031" y="28661"/>
                    <a:pt x="2666031" y="39006"/>
                  </a:cubicBezTo>
                  <a:lnTo>
                    <a:pt x="2666031" y="1667764"/>
                  </a:lnTo>
                  <a:cubicBezTo>
                    <a:pt x="2666031" y="1689306"/>
                    <a:pt x="2648567" y="1706770"/>
                    <a:pt x="2627025" y="1706770"/>
                  </a:cubicBezTo>
                  <a:lnTo>
                    <a:pt x="39006" y="1706770"/>
                  </a:lnTo>
                  <a:cubicBezTo>
                    <a:pt x="17463" y="1706770"/>
                    <a:pt x="0" y="1689306"/>
                    <a:pt x="0" y="1667764"/>
                  </a:cubicBezTo>
                  <a:lnTo>
                    <a:pt x="0" y="39006"/>
                  </a:lnTo>
                  <a:cubicBezTo>
                    <a:pt x="0" y="17463"/>
                    <a:pt x="17463" y="0"/>
                    <a:pt x="39006"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2666031" cy="177344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7507901" y="2125485"/>
            <a:ext cx="10122586" cy="6404707"/>
            <a:chOff x="0" y="0"/>
            <a:chExt cx="2666031" cy="1686836"/>
          </a:xfrm>
        </p:grpSpPr>
        <p:sp>
          <p:nvSpPr>
            <p:cNvPr id="14" name="Freeform 14"/>
            <p:cNvSpPr/>
            <p:nvPr/>
          </p:nvSpPr>
          <p:spPr>
            <a:xfrm>
              <a:off x="0" y="0"/>
              <a:ext cx="2666031" cy="1686836"/>
            </a:xfrm>
            <a:custGeom>
              <a:avLst/>
              <a:gdLst/>
              <a:ahLst/>
              <a:cxnLst/>
              <a:rect l="l" t="t" r="r" b="b"/>
              <a:pathLst>
                <a:path w="2666031" h="1686836">
                  <a:moveTo>
                    <a:pt x="39006" y="0"/>
                  </a:moveTo>
                  <a:lnTo>
                    <a:pt x="2627025" y="0"/>
                  </a:lnTo>
                  <a:cubicBezTo>
                    <a:pt x="2637370" y="0"/>
                    <a:pt x="2647291" y="4110"/>
                    <a:pt x="2654606" y="11424"/>
                  </a:cubicBezTo>
                  <a:cubicBezTo>
                    <a:pt x="2661921" y="18739"/>
                    <a:pt x="2666031" y="28661"/>
                    <a:pt x="2666031" y="39006"/>
                  </a:cubicBezTo>
                  <a:lnTo>
                    <a:pt x="2666031" y="1647831"/>
                  </a:lnTo>
                  <a:cubicBezTo>
                    <a:pt x="2666031" y="1669373"/>
                    <a:pt x="2648567" y="1686836"/>
                    <a:pt x="2627025" y="1686836"/>
                  </a:cubicBezTo>
                  <a:lnTo>
                    <a:pt x="39006" y="1686836"/>
                  </a:lnTo>
                  <a:cubicBezTo>
                    <a:pt x="17463" y="1686836"/>
                    <a:pt x="0" y="1669373"/>
                    <a:pt x="0" y="1647831"/>
                  </a:cubicBezTo>
                  <a:lnTo>
                    <a:pt x="0" y="39006"/>
                  </a:lnTo>
                  <a:cubicBezTo>
                    <a:pt x="0" y="17463"/>
                    <a:pt x="17463" y="0"/>
                    <a:pt x="3900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2666031" cy="1753511"/>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9" name="TextBox 19"/>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0" name="TextBox 20"/>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1" name="TextBox 21"/>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2" name="TextBox 22"/>
          <p:cNvSpPr txBox="1"/>
          <p:nvPr/>
        </p:nvSpPr>
        <p:spPr>
          <a:xfrm>
            <a:off x="692296" y="4810722"/>
            <a:ext cx="3247083"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RAG</a:t>
            </a:r>
          </a:p>
        </p:txBody>
      </p:sp>
      <p:sp>
        <p:nvSpPr>
          <p:cNvPr id="23" name="TextBox 23"/>
          <p:cNvSpPr txBox="1"/>
          <p:nvPr/>
        </p:nvSpPr>
        <p:spPr>
          <a:xfrm>
            <a:off x="692296" y="3784006"/>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Gạo AI ứng dụng</a:t>
            </a:r>
          </a:p>
        </p:txBody>
      </p:sp>
      <p:sp>
        <p:nvSpPr>
          <p:cNvPr id="24" name="TextBox 24"/>
          <p:cNvSpPr txBox="1"/>
          <p:nvPr/>
        </p:nvSpPr>
        <p:spPr>
          <a:xfrm>
            <a:off x="7659627" y="2020710"/>
            <a:ext cx="9751399" cy="6852197"/>
          </a:xfrm>
          <a:prstGeom prst="rect">
            <a:avLst/>
          </a:prstGeom>
        </p:spPr>
        <p:txBody>
          <a:bodyPr lIns="0" tIns="0" rIns="0" bIns="0" rtlCol="0" anchor="t">
            <a:spAutoFit/>
          </a:bodyPr>
          <a:lstStyle/>
          <a:p>
            <a:pPr algn="just">
              <a:lnSpc>
                <a:spcPts val="3241"/>
              </a:lnSpc>
            </a:pPr>
            <a:endParaRPr/>
          </a:p>
          <a:p>
            <a:pPr algn="just">
              <a:lnSpc>
                <a:spcPts val="3241"/>
              </a:lnSpc>
            </a:pPr>
            <a:r>
              <a:rPr lang="en-US" sz="1976" spc="-116">
                <a:solidFill>
                  <a:srgbClr val="FFFFFF"/>
                </a:solidFill>
                <a:latin typeface="Poppins"/>
                <a:ea typeface="Poppins"/>
                <a:cs typeface="Poppins"/>
                <a:sym typeface="Poppins"/>
              </a:rPr>
              <a:t>⚙️</a:t>
            </a:r>
            <a:r>
              <a:rPr lang="en-US" sz="1976" b="1" spc="-116">
                <a:solidFill>
                  <a:srgbClr val="FFFFFF"/>
                </a:solidFill>
                <a:latin typeface="Poppins Bold"/>
                <a:ea typeface="Poppins Bold"/>
                <a:cs typeface="Poppins Bold"/>
                <a:sym typeface="Poppins Bold"/>
              </a:rPr>
              <a:t> Cách hoạt động của RAG:</a:t>
            </a:r>
          </a:p>
          <a:p>
            <a:pPr marL="426712" lvl="1" indent="-213356" algn="just">
              <a:lnSpc>
                <a:spcPts val="3241"/>
              </a:lnSpc>
              <a:buAutoNum type="arabicPeriod"/>
            </a:pPr>
            <a:r>
              <a:rPr lang="en-US" sz="1976" spc="-116">
                <a:solidFill>
                  <a:srgbClr val="FFFFFF"/>
                </a:solidFill>
                <a:latin typeface="Poppins"/>
                <a:ea typeface="Poppins"/>
                <a:cs typeface="Poppins"/>
                <a:sym typeface="Poppins"/>
              </a:rPr>
              <a:t>Truy hồi (Retrieval): Tìm đoạn văn bản liên quan từ tài liệu đã được nhúng (embedding) và lưu trong Vector Database.</a:t>
            </a:r>
          </a:p>
          <a:p>
            <a:pPr marL="426712" lvl="1" indent="-213356" algn="just">
              <a:lnSpc>
                <a:spcPts val="3241"/>
              </a:lnSpc>
              <a:buAutoNum type="arabicPeriod"/>
            </a:pPr>
            <a:r>
              <a:rPr lang="en-US" sz="1976" spc="-116">
                <a:solidFill>
                  <a:srgbClr val="FFFFFF"/>
                </a:solidFill>
                <a:latin typeface="Poppins"/>
                <a:ea typeface="Poppins"/>
                <a:cs typeface="Poppins"/>
                <a:sym typeface="Poppins"/>
              </a:rPr>
              <a:t>Tăng cường ngữ cảnh (Augmentation): Ghép các đoạn tìm được vào prompt để mô hình hiểu rõ hơn.</a:t>
            </a:r>
          </a:p>
          <a:p>
            <a:pPr marL="426712" lvl="1" indent="-213356" algn="just">
              <a:lnSpc>
                <a:spcPts val="3241"/>
              </a:lnSpc>
              <a:buAutoNum type="arabicPeriod"/>
            </a:pPr>
            <a:r>
              <a:rPr lang="en-US" sz="1976" spc="-116">
                <a:solidFill>
                  <a:srgbClr val="FFFFFF"/>
                </a:solidFill>
                <a:latin typeface="Poppins"/>
                <a:ea typeface="Poppins"/>
                <a:cs typeface="Poppins"/>
                <a:sym typeface="Poppins"/>
              </a:rPr>
              <a:t>Sinh câu trả lời (Generation): LLM sinh câu trả lời dựa trên ngữ cảnh đã tăng cường.</a:t>
            </a:r>
          </a:p>
          <a:p>
            <a:pPr algn="just">
              <a:lnSpc>
                <a:spcPts val="3241"/>
              </a:lnSpc>
            </a:pPr>
            <a:endParaRPr lang="en-US" sz="1976" spc="-116">
              <a:solidFill>
                <a:srgbClr val="FFFFFF"/>
              </a:solidFill>
              <a:latin typeface="Poppins"/>
              <a:ea typeface="Poppins"/>
              <a:cs typeface="Poppins"/>
              <a:sym typeface="Poppins"/>
            </a:endParaRPr>
          </a:p>
          <a:p>
            <a:pPr algn="just">
              <a:lnSpc>
                <a:spcPts val="3241"/>
              </a:lnSpc>
            </a:pPr>
            <a:r>
              <a:rPr lang="en-US" sz="1976" spc="-116">
                <a:solidFill>
                  <a:srgbClr val="FFFFFF"/>
                </a:solidFill>
                <a:latin typeface="Poppins"/>
                <a:ea typeface="Poppins"/>
                <a:cs typeface="Poppins"/>
                <a:sym typeface="Poppins"/>
              </a:rPr>
              <a:t>🧩</a:t>
            </a:r>
            <a:r>
              <a:rPr lang="en-US" sz="1976" b="1" spc="-116">
                <a:solidFill>
                  <a:srgbClr val="FFFFFF"/>
                </a:solidFill>
                <a:latin typeface="Poppins Bold"/>
                <a:ea typeface="Poppins Bold"/>
                <a:cs typeface="Poppins Bold"/>
                <a:sym typeface="Poppins Bold"/>
              </a:rPr>
              <a:t> Thành phần chính của hệ thống RAG:</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Text Loader: Đọc tài liệu từ PDF, TXT...</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Text Splitter: Chia nhỏ văn bản phù hợp với mô hình.</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Embedding Model: Mã hóa đoạn văn thành vector.</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Vector Database: Lưu trữ vector để tìm kiếm nhanh.</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Retriever: Truy xuất đoạn phù hợp với câu hỏi.</a:t>
            </a:r>
          </a:p>
          <a:p>
            <a:pPr marL="426712" lvl="1" indent="-213356" algn="just">
              <a:lnSpc>
                <a:spcPts val="3241"/>
              </a:lnSpc>
              <a:buFont typeface="Arial"/>
              <a:buChar char="•"/>
            </a:pPr>
            <a:r>
              <a:rPr lang="en-US" sz="1976" spc="-116">
                <a:solidFill>
                  <a:srgbClr val="FFFFFF"/>
                </a:solidFill>
                <a:latin typeface="Poppins"/>
                <a:ea typeface="Poppins"/>
                <a:cs typeface="Poppins"/>
                <a:sym typeface="Poppins"/>
              </a:rPr>
              <a:t>🤖 LLM + Prompt: Sinh câu trả lời dựa trên thông tin đã tìm được.</a:t>
            </a:r>
          </a:p>
          <a:p>
            <a:pPr marL="0" lvl="0" indent="0" algn="just">
              <a:lnSpc>
                <a:spcPts val="3241"/>
              </a:lnSpc>
            </a:pPr>
            <a:endParaRPr lang="en-US" sz="1976" spc="-116">
              <a:solidFill>
                <a:srgbClr val="FFFFFF"/>
              </a:solidFill>
              <a:latin typeface="Poppins"/>
              <a:ea typeface="Poppins"/>
              <a:cs typeface="Poppins"/>
              <a:sym typeface="Poppins"/>
            </a:endParaRPr>
          </a:p>
          <a:p>
            <a:pPr marL="0" lvl="0" indent="0" algn="just">
              <a:lnSpc>
                <a:spcPts val="3241"/>
              </a:lnSpc>
            </a:pPr>
            <a:endParaRPr lang="en-US" sz="1976" spc="-116">
              <a:solidFill>
                <a:srgbClr val="FFFFFF"/>
              </a:solidFill>
              <a:latin typeface="Poppins"/>
              <a:ea typeface="Poppins"/>
              <a:cs typeface="Poppins"/>
              <a:sym typeface="Poppins"/>
            </a:endParaRPr>
          </a:p>
        </p:txBody>
      </p:sp>
      <p:sp>
        <p:nvSpPr>
          <p:cNvPr id="25" name="Freeform 25"/>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8" name="TextBox 28"/>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131904" y="6796092"/>
            <a:ext cx="16362029" cy="1845634"/>
            <a:chOff x="0" y="0"/>
            <a:chExt cx="4309341" cy="486093"/>
          </a:xfrm>
        </p:grpSpPr>
        <p:sp>
          <p:nvSpPr>
            <p:cNvPr id="11" name="Freeform 11"/>
            <p:cNvSpPr/>
            <p:nvPr/>
          </p:nvSpPr>
          <p:spPr>
            <a:xfrm>
              <a:off x="0" y="0"/>
              <a:ext cx="4309341" cy="486093"/>
            </a:xfrm>
            <a:custGeom>
              <a:avLst/>
              <a:gdLst/>
              <a:ahLst/>
              <a:cxnLst/>
              <a:rect l="l" t="t" r="r" b="b"/>
              <a:pathLst>
                <a:path w="4309341" h="486093">
                  <a:moveTo>
                    <a:pt x="24131" y="0"/>
                  </a:moveTo>
                  <a:lnTo>
                    <a:pt x="4285209" y="0"/>
                  </a:lnTo>
                  <a:cubicBezTo>
                    <a:pt x="4291609" y="0"/>
                    <a:pt x="4297747" y="2542"/>
                    <a:pt x="4302273" y="7068"/>
                  </a:cubicBezTo>
                  <a:cubicBezTo>
                    <a:pt x="4306798" y="11593"/>
                    <a:pt x="4309341" y="17731"/>
                    <a:pt x="4309341" y="24131"/>
                  </a:cubicBezTo>
                  <a:lnTo>
                    <a:pt x="4309341" y="461961"/>
                  </a:lnTo>
                  <a:cubicBezTo>
                    <a:pt x="4309341" y="468362"/>
                    <a:pt x="4306798" y="474499"/>
                    <a:pt x="4302273" y="479025"/>
                  </a:cubicBezTo>
                  <a:cubicBezTo>
                    <a:pt x="4297747" y="483550"/>
                    <a:pt x="4291609" y="486093"/>
                    <a:pt x="4285209" y="486093"/>
                  </a:cubicBezTo>
                  <a:lnTo>
                    <a:pt x="24131" y="486093"/>
                  </a:lnTo>
                  <a:cubicBezTo>
                    <a:pt x="10804" y="486093"/>
                    <a:pt x="0" y="475289"/>
                    <a:pt x="0" y="461961"/>
                  </a:cubicBezTo>
                  <a:lnTo>
                    <a:pt x="0" y="24131"/>
                  </a:lnTo>
                  <a:cubicBezTo>
                    <a:pt x="0" y="10804"/>
                    <a:pt x="10804" y="0"/>
                    <a:pt x="24131"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4309341" cy="552768"/>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131904" y="6796092"/>
            <a:ext cx="16362029" cy="1845634"/>
            <a:chOff x="0" y="0"/>
            <a:chExt cx="4309341" cy="486093"/>
          </a:xfrm>
        </p:grpSpPr>
        <p:sp>
          <p:nvSpPr>
            <p:cNvPr id="14" name="Freeform 14"/>
            <p:cNvSpPr/>
            <p:nvPr/>
          </p:nvSpPr>
          <p:spPr>
            <a:xfrm>
              <a:off x="0" y="0"/>
              <a:ext cx="4309341" cy="486093"/>
            </a:xfrm>
            <a:custGeom>
              <a:avLst/>
              <a:gdLst/>
              <a:ahLst/>
              <a:cxnLst/>
              <a:rect l="l" t="t" r="r" b="b"/>
              <a:pathLst>
                <a:path w="4309341" h="486093">
                  <a:moveTo>
                    <a:pt x="24131" y="0"/>
                  </a:moveTo>
                  <a:lnTo>
                    <a:pt x="4285209" y="0"/>
                  </a:lnTo>
                  <a:cubicBezTo>
                    <a:pt x="4291609" y="0"/>
                    <a:pt x="4297747" y="2542"/>
                    <a:pt x="4302273" y="7068"/>
                  </a:cubicBezTo>
                  <a:cubicBezTo>
                    <a:pt x="4306798" y="11593"/>
                    <a:pt x="4309341" y="17731"/>
                    <a:pt x="4309341" y="24131"/>
                  </a:cubicBezTo>
                  <a:lnTo>
                    <a:pt x="4309341" y="461961"/>
                  </a:lnTo>
                  <a:cubicBezTo>
                    <a:pt x="4309341" y="468362"/>
                    <a:pt x="4306798" y="474499"/>
                    <a:pt x="4302273" y="479025"/>
                  </a:cubicBezTo>
                  <a:cubicBezTo>
                    <a:pt x="4297747" y="483550"/>
                    <a:pt x="4291609" y="486093"/>
                    <a:pt x="4285209" y="486093"/>
                  </a:cubicBezTo>
                  <a:lnTo>
                    <a:pt x="24131" y="486093"/>
                  </a:lnTo>
                  <a:cubicBezTo>
                    <a:pt x="10804" y="486093"/>
                    <a:pt x="0" y="475289"/>
                    <a:pt x="0" y="461961"/>
                  </a:cubicBezTo>
                  <a:lnTo>
                    <a:pt x="0" y="24131"/>
                  </a:lnTo>
                  <a:cubicBezTo>
                    <a:pt x="0" y="10804"/>
                    <a:pt x="10804" y="0"/>
                    <a:pt x="24131"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4309341" cy="552768"/>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grpSp>
        <p:nvGrpSpPr>
          <p:cNvPr id="20" name="Group 20"/>
          <p:cNvGrpSpPr/>
          <p:nvPr/>
        </p:nvGrpSpPr>
        <p:grpSpPr>
          <a:xfrm>
            <a:off x="10350884" y="2022039"/>
            <a:ext cx="7143049" cy="3701077"/>
            <a:chOff x="0" y="0"/>
            <a:chExt cx="1000096" cy="518187"/>
          </a:xfrm>
        </p:grpSpPr>
        <p:sp>
          <p:nvSpPr>
            <p:cNvPr id="21" name="Freeform 21"/>
            <p:cNvSpPr/>
            <p:nvPr/>
          </p:nvSpPr>
          <p:spPr>
            <a:xfrm>
              <a:off x="0" y="0"/>
              <a:ext cx="1000096" cy="518186"/>
            </a:xfrm>
            <a:custGeom>
              <a:avLst/>
              <a:gdLst/>
              <a:ahLst/>
              <a:cxnLst/>
              <a:rect l="l" t="t" r="r" b="b"/>
              <a:pathLst>
                <a:path w="1000096" h="518186">
                  <a:moveTo>
                    <a:pt x="78036" y="0"/>
                  </a:moveTo>
                  <a:lnTo>
                    <a:pt x="922059" y="0"/>
                  </a:lnTo>
                  <a:cubicBezTo>
                    <a:pt x="942756" y="0"/>
                    <a:pt x="962605" y="8222"/>
                    <a:pt x="977239" y="22856"/>
                  </a:cubicBezTo>
                  <a:cubicBezTo>
                    <a:pt x="991874" y="37491"/>
                    <a:pt x="1000096" y="57340"/>
                    <a:pt x="1000096" y="78036"/>
                  </a:cubicBezTo>
                  <a:lnTo>
                    <a:pt x="1000096" y="440150"/>
                  </a:lnTo>
                  <a:cubicBezTo>
                    <a:pt x="1000096" y="460847"/>
                    <a:pt x="991874" y="480695"/>
                    <a:pt x="977239" y="495330"/>
                  </a:cubicBezTo>
                  <a:cubicBezTo>
                    <a:pt x="962605" y="509965"/>
                    <a:pt x="942756" y="518186"/>
                    <a:pt x="922059" y="518186"/>
                  </a:cubicBezTo>
                  <a:lnTo>
                    <a:pt x="78036" y="518186"/>
                  </a:lnTo>
                  <a:cubicBezTo>
                    <a:pt x="57340" y="518186"/>
                    <a:pt x="37491" y="509965"/>
                    <a:pt x="22856" y="495330"/>
                  </a:cubicBezTo>
                  <a:cubicBezTo>
                    <a:pt x="8222" y="480695"/>
                    <a:pt x="0" y="460847"/>
                    <a:pt x="0" y="440150"/>
                  </a:cubicBezTo>
                  <a:lnTo>
                    <a:pt x="0" y="78036"/>
                  </a:lnTo>
                  <a:cubicBezTo>
                    <a:pt x="0" y="57340"/>
                    <a:pt x="8222" y="37491"/>
                    <a:pt x="22856" y="22856"/>
                  </a:cubicBezTo>
                  <a:cubicBezTo>
                    <a:pt x="37491" y="8222"/>
                    <a:pt x="57340" y="0"/>
                    <a:pt x="78036" y="0"/>
                  </a:cubicBezTo>
                  <a:close/>
                </a:path>
              </a:pathLst>
            </a:custGeom>
            <a:blipFill>
              <a:blip r:embed="rId8"/>
              <a:stretch>
                <a:fillRect t="-4618" b="-4618"/>
              </a:stretch>
            </a:blipFill>
          </p:spPr>
          <p:txBody>
            <a:bodyPr/>
            <a:lstStyle/>
            <a:p>
              <a:endParaRPr lang="en-US"/>
            </a:p>
          </p:txBody>
        </p:sp>
      </p:grpSp>
      <p:sp>
        <p:nvSpPr>
          <p:cNvPr id="22" name="TextBox 22"/>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3" name="TextBox 23"/>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4" name="TextBox 24"/>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5" name="TextBox 25"/>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6" name="TextBox 26"/>
          <p:cNvSpPr txBox="1"/>
          <p:nvPr/>
        </p:nvSpPr>
        <p:spPr>
          <a:xfrm>
            <a:off x="1131904" y="3621542"/>
            <a:ext cx="8345088"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Langchain</a:t>
            </a:r>
          </a:p>
        </p:txBody>
      </p:sp>
      <p:sp>
        <p:nvSpPr>
          <p:cNvPr id="27" name="TextBox 27"/>
          <p:cNvSpPr txBox="1"/>
          <p:nvPr/>
        </p:nvSpPr>
        <p:spPr>
          <a:xfrm>
            <a:off x="1131904" y="2594827"/>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Gạo AI kết hợp </a:t>
            </a:r>
          </a:p>
        </p:txBody>
      </p:sp>
      <p:sp>
        <p:nvSpPr>
          <p:cNvPr id="28" name="TextBox 28"/>
          <p:cNvSpPr txBox="1"/>
          <p:nvPr/>
        </p:nvSpPr>
        <p:spPr>
          <a:xfrm>
            <a:off x="1539003" y="7032948"/>
            <a:ext cx="15720297" cy="17780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ea typeface="Poppins"/>
                <a:cs typeface="Poppins"/>
                <a:sym typeface="Poppins"/>
              </a:rPr>
              <a:t>LANGCHAIN LÀ MỘT FRAMEWORK MÃ NGUỒN MỞ GIÚP XÂY DỰNG CÁC ỨNG DỤNG SỬ DỤNG MÔ HÌNH NGÔN NGỮ LỚN (LLM) NHƯ GPT, VICUNA, MISTRAL… MỘT CÁCH HIỆU QUẢ, LINH HOẠT VÀ CÓ CẤU TRÚC.</a:t>
            </a:r>
          </a:p>
          <a:p>
            <a:pPr algn="l">
              <a:lnSpc>
                <a:spcPts val="2800"/>
              </a:lnSpc>
              <a:spcBef>
                <a:spcPct val="0"/>
              </a:spcBef>
            </a:pPr>
            <a:r>
              <a:rPr lang="en-US" sz="2000">
                <a:solidFill>
                  <a:srgbClr val="FFFFFF"/>
                </a:solidFill>
                <a:latin typeface="Poppins"/>
                <a:ea typeface="Poppins"/>
                <a:cs typeface="Poppins"/>
                <a:sym typeface="Poppins"/>
              </a:rPr>
              <a:t> </a:t>
            </a:r>
          </a:p>
          <a:p>
            <a:pPr algn="l">
              <a:lnSpc>
                <a:spcPts val="2800"/>
              </a:lnSpc>
              <a:spcBef>
                <a:spcPct val="0"/>
              </a:spcBef>
            </a:pPr>
            <a:r>
              <a:rPr lang="en-US" sz="2000">
                <a:solidFill>
                  <a:srgbClr val="FFFFFF"/>
                </a:solidFill>
                <a:latin typeface="Poppins"/>
                <a:ea typeface="Poppins"/>
                <a:cs typeface="Poppins"/>
                <a:sym typeface="Poppins"/>
              </a:rPr>
              <a:t>VIỆC KẾT HỢP THÊM ỨNG DỤNG LANGCHAIN GIÚP GIẢI QUYẾT VẤN ĐỀ CỦA RAG VÀ CẢI THIỆN HIỆU QUẢ CỦA GẠO AI</a:t>
            </a:r>
          </a:p>
          <a:p>
            <a:pPr algn="l">
              <a:lnSpc>
                <a:spcPts val="2800"/>
              </a:lnSpc>
              <a:spcBef>
                <a:spcPct val="0"/>
              </a:spcBef>
            </a:pPr>
            <a:endParaRPr lang="en-US" sz="2000">
              <a:solidFill>
                <a:srgbClr val="FFFFFF"/>
              </a:solidFill>
              <a:latin typeface="Poppins"/>
              <a:ea typeface="Poppins"/>
              <a:cs typeface="Poppins"/>
              <a:sym typeface="Poppins"/>
            </a:endParaRPr>
          </a:p>
        </p:txBody>
      </p:sp>
      <p:sp>
        <p:nvSpPr>
          <p:cNvPr id="29" name="TextBox 29"/>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30" name="TextBox 30"/>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5" name="TextBox 15"/>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6" name="TextBox 16"/>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7" name="TextBox 17"/>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8" name="TextBox 18"/>
          <p:cNvSpPr txBox="1"/>
          <p:nvPr/>
        </p:nvSpPr>
        <p:spPr>
          <a:xfrm>
            <a:off x="1131904" y="2538216"/>
            <a:ext cx="8345088"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Langchain</a:t>
            </a:r>
          </a:p>
        </p:txBody>
      </p:sp>
      <p:sp>
        <p:nvSpPr>
          <p:cNvPr id="19" name="TextBox 19"/>
          <p:cNvSpPr txBox="1"/>
          <p:nvPr/>
        </p:nvSpPr>
        <p:spPr>
          <a:xfrm>
            <a:off x="1131904" y="1805850"/>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Gạo AI kết hợp </a:t>
            </a:r>
          </a:p>
        </p:txBody>
      </p:sp>
      <p:sp>
        <p:nvSpPr>
          <p:cNvPr id="20" name="TextBox 20"/>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1" name="TextBox 21"/>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
        <p:nvSpPr>
          <p:cNvPr id="22" name="TextBox 22"/>
          <p:cNvSpPr txBox="1"/>
          <p:nvPr/>
        </p:nvSpPr>
        <p:spPr>
          <a:xfrm>
            <a:off x="843107" y="4687415"/>
            <a:ext cx="8209051" cy="6007100"/>
          </a:xfrm>
          <a:prstGeom prst="rect">
            <a:avLst/>
          </a:prstGeom>
        </p:spPr>
        <p:txBody>
          <a:bodyPr lIns="0" tIns="0" rIns="0" bIns="0" rtlCol="0" anchor="t">
            <a:spAutoFit/>
          </a:bodyPr>
          <a:lstStyle/>
          <a:p>
            <a:pPr marL="0" lvl="0" indent="0" algn="l">
              <a:lnSpc>
                <a:spcPts val="2800"/>
              </a:lnSpc>
              <a:spcBef>
                <a:spcPct val="0"/>
              </a:spcBef>
            </a:pPr>
            <a:r>
              <a:rPr lang="en-US" sz="2000" u="none" strike="noStrike">
                <a:solidFill>
                  <a:srgbClr val="FFFFFF"/>
                </a:solidFill>
                <a:latin typeface="Poppins"/>
                <a:ea typeface="Poppins"/>
                <a:cs typeface="Poppins"/>
                <a:sym typeface="Poppins"/>
              </a:rPr>
              <a:t>LangChain khi kết hợp với RAG thì:</a:t>
            </a:r>
          </a:p>
          <a:p>
            <a:pPr algn="l">
              <a:lnSpc>
                <a:spcPts val="2800"/>
              </a:lnSpc>
            </a:pPr>
            <a:r>
              <a:rPr lang="en-US" sz="2000" u="none" strike="noStrike">
                <a:solidFill>
                  <a:srgbClr val="FFFFFF"/>
                </a:solidFill>
                <a:latin typeface="Poppins"/>
                <a:ea typeface="Poppins"/>
                <a:cs typeface="Poppins"/>
                <a:sym typeface="Poppins"/>
              </a:rPr>
              <a:t>✅ Chuẩn hóa quy trình xây dựng RAG:</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Giúp tổ chức rõ ràng các bước: load → split → embed → retrieve → generate.</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Hạn chế việc viết code rời rạc, tăng khả năng bảo trì.</a:t>
            </a:r>
          </a:p>
          <a:p>
            <a:pPr marL="0" lvl="0" indent="0" algn="l">
              <a:lnSpc>
                <a:spcPts val="2800"/>
              </a:lnSpc>
              <a:spcBef>
                <a:spcPct val="0"/>
              </a:spcBef>
            </a:pPr>
            <a:endParaRPr lang="en-US" sz="2000" u="none" strike="noStrike">
              <a:solidFill>
                <a:srgbClr val="FFFFFF"/>
              </a:solidFill>
              <a:latin typeface="Poppins"/>
              <a:ea typeface="Poppins"/>
              <a:cs typeface="Poppins"/>
              <a:sym typeface="Poppins"/>
            </a:endParaRPr>
          </a:p>
          <a:p>
            <a:pPr marL="0" lvl="0" indent="0" algn="l">
              <a:lnSpc>
                <a:spcPts val="2800"/>
              </a:lnSpc>
              <a:spcBef>
                <a:spcPct val="0"/>
              </a:spcBef>
            </a:pPr>
            <a:r>
              <a:rPr lang="en-US" sz="2000" u="none" strike="noStrike">
                <a:solidFill>
                  <a:srgbClr val="FFFFFF"/>
                </a:solidFill>
                <a:latin typeface="Poppins"/>
                <a:ea typeface="Poppins"/>
                <a:cs typeface="Poppins"/>
                <a:sym typeface="Poppins"/>
              </a:rPr>
              <a:t>🔗 Kết nối mượt mà giữa các thành phần:</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LangChain tích hợp sẵn loader, retriever, LLM… nên không cần dùng thư viện rời rạc.</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Giảm lỗi định dạng dữ liệu giữa các bước.</a:t>
            </a:r>
          </a:p>
          <a:p>
            <a:pPr marL="0" lvl="0" indent="0" algn="l">
              <a:lnSpc>
                <a:spcPts val="2800"/>
              </a:lnSpc>
              <a:spcBef>
                <a:spcPct val="0"/>
              </a:spcBef>
            </a:pPr>
            <a:endParaRPr lang="en-US" sz="2000" u="none" strike="noStrike">
              <a:solidFill>
                <a:srgbClr val="FFFFFF"/>
              </a:solidFill>
              <a:latin typeface="Poppins"/>
              <a:ea typeface="Poppins"/>
              <a:cs typeface="Poppins"/>
              <a:sym typeface="Poppins"/>
            </a:endParaRPr>
          </a:p>
          <a:p>
            <a:pPr marL="0" lvl="0" indent="0" algn="l">
              <a:lnSpc>
                <a:spcPts val="2800"/>
              </a:lnSpc>
              <a:spcBef>
                <a:spcPct val="0"/>
              </a:spcBef>
            </a:pPr>
            <a:r>
              <a:rPr lang="en-US" sz="2000" u="none" strike="noStrike">
                <a:solidFill>
                  <a:srgbClr val="FFFFFF"/>
                </a:solidFill>
                <a:latin typeface="Poppins"/>
                <a:ea typeface="Poppins"/>
                <a:cs typeface="Poppins"/>
                <a:sym typeface="Poppins"/>
              </a:rPr>
              <a:t>🧠 Tự động hóa và tối ưu prompt:</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Hỗ trợ PromptTemplate và chain mẫu (như RAG Prompt) giúp đảm bảo ngữ cảnh rõ ràng.</a:t>
            </a:r>
          </a:p>
          <a:p>
            <a:pPr marL="431801" lvl="1" indent="-215900" algn="l">
              <a:lnSpc>
                <a:spcPts val="2800"/>
              </a:lnSpc>
              <a:buFont typeface="Arial"/>
              <a:buChar char="•"/>
            </a:pPr>
            <a:r>
              <a:rPr lang="en-US" sz="2000" u="none" strike="noStrike">
                <a:solidFill>
                  <a:srgbClr val="FFFFFF"/>
                </a:solidFill>
                <a:latin typeface="Poppins"/>
                <a:ea typeface="Poppins"/>
                <a:cs typeface="Poppins"/>
                <a:sym typeface="Poppins"/>
              </a:rPr>
              <a:t>Linh hoạt với số lượng tài liệu truy hồi.</a:t>
            </a:r>
          </a:p>
          <a:p>
            <a:pPr marL="0" lvl="0" indent="0" algn="l">
              <a:lnSpc>
                <a:spcPts val="2800"/>
              </a:lnSpc>
              <a:spcBef>
                <a:spcPct val="0"/>
              </a:spcBef>
            </a:pPr>
            <a:endParaRPr lang="en-US" sz="2000" u="none" strike="noStrike">
              <a:solidFill>
                <a:srgbClr val="FFFFFF"/>
              </a:solidFill>
              <a:latin typeface="Poppins"/>
              <a:ea typeface="Poppins"/>
              <a:cs typeface="Poppins"/>
              <a:sym typeface="Poppins"/>
            </a:endParaRPr>
          </a:p>
          <a:p>
            <a:pPr marL="0" lvl="0" indent="0" algn="l">
              <a:lnSpc>
                <a:spcPts val="2800"/>
              </a:lnSpc>
              <a:spcBef>
                <a:spcPct val="0"/>
              </a:spcBef>
            </a:pPr>
            <a:endParaRPr lang="en-US" sz="2000" u="none" strike="noStrike">
              <a:solidFill>
                <a:srgbClr val="FFFFFF"/>
              </a:solidFill>
              <a:latin typeface="Poppins"/>
              <a:ea typeface="Poppins"/>
              <a:cs typeface="Poppins"/>
              <a:sym typeface="Poppins"/>
            </a:endParaRPr>
          </a:p>
        </p:txBody>
      </p:sp>
      <p:sp>
        <p:nvSpPr>
          <p:cNvPr id="23" name="TextBox 23"/>
          <p:cNvSpPr txBox="1"/>
          <p:nvPr/>
        </p:nvSpPr>
        <p:spPr>
          <a:xfrm>
            <a:off x="10610664" y="5076825"/>
            <a:ext cx="6648636" cy="3892550"/>
          </a:xfrm>
          <a:prstGeom prst="rect">
            <a:avLst/>
          </a:prstGeom>
        </p:spPr>
        <p:txBody>
          <a:bodyPr lIns="0" tIns="0" rIns="0" bIns="0" rtlCol="0" anchor="t">
            <a:spAutoFit/>
          </a:bodyPr>
          <a:lstStyle/>
          <a:p>
            <a:pPr algn="l">
              <a:lnSpc>
                <a:spcPts val="2800"/>
              </a:lnSpc>
              <a:spcBef>
                <a:spcPct val="0"/>
              </a:spcBef>
            </a:pPr>
            <a:endParaRPr/>
          </a:p>
          <a:p>
            <a:pPr algn="l">
              <a:lnSpc>
                <a:spcPts val="2800"/>
              </a:lnSpc>
            </a:pPr>
            <a:r>
              <a:rPr lang="en-US" sz="2000">
                <a:solidFill>
                  <a:srgbClr val="FFFFFF"/>
                </a:solidFill>
                <a:latin typeface="Poppins"/>
                <a:ea typeface="Poppins"/>
                <a:cs typeface="Poppins"/>
                <a:sym typeface="Poppins"/>
              </a:rPr>
              <a:t>🔄 Dễ dàng mở rộng và tái sử dụng:</a:t>
            </a:r>
          </a:p>
          <a:p>
            <a:pPr marL="431801" lvl="1" indent="-215900" algn="l">
              <a:lnSpc>
                <a:spcPts val="2800"/>
              </a:lnSpc>
              <a:buFont typeface="Arial"/>
              <a:buChar char="•"/>
            </a:pPr>
            <a:r>
              <a:rPr lang="en-US" sz="2000">
                <a:solidFill>
                  <a:srgbClr val="FFFFFF"/>
                </a:solidFill>
                <a:latin typeface="Poppins"/>
                <a:ea typeface="Poppins"/>
                <a:cs typeface="Poppins"/>
                <a:sym typeface="Poppins"/>
              </a:rPr>
              <a:t>Có thể thay thế nhanh mô hình embedding, vector DB, hoặc LLM mà không ảnh hưởng phần còn lại.</a:t>
            </a:r>
          </a:p>
          <a:p>
            <a:pPr algn="l">
              <a:lnSpc>
                <a:spcPts val="2800"/>
              </a:lnSpc>
              <a:spcBef>
                <a:spcPct val="0"/>
              </a:spcBef>
            </a:pPr>
            <a:endParaRPr lang="en-US" sz="2000">
              <a:solidFill>
                <a:srgbClr val="FFFFFF"/>
              </a:solidFill>
              <a:latin typeface="Poppins"/>
              <a:ea typeface="Poppins"/>
              <a:cs typeface="Poppins"/>
              <a:sym typeface="Poppins"/>
            </a:endParaRPr>
          </a:p>
          <a:p>
            <a:pPr algn="l">
              <a:lnSpc>
                <a:spcPts val="2800"/>
              </a:lnSpc>
              <a:spcBef>
                <a:spcPct val="0"/>
              </a:spcBef>
            </a:pPr>
            <a:r>
              <a:rPr lang="en-US" sz="2000">
                <a:solidFill>
                  <a:srgbClr val="FFFFFF"/>
                </a:solidFill>
                <a:latin typeface="Poppins"/>
                <a:ea typeface="Poppins"/>
                <a:cs typeface="Poppins"/>
                <a:sym typeface="Poppins"/>
              </a:rPr>
              <a:t>🐞 Dễ kiểm soát và debug từng bước:</a:t>
            </a:r>
          </a:p>
          <a:p>
            <a:pPr marL="431801" lvl="1" indent="-215900" algn="l">
              <a:lnSpc>
                <a:spcPts val="2800"/>
              </a:lnSpc>
              <a:buFont typeface="Arial"/>
              <a:buChar char="•"/>
            </a:pPr>
            <a:r>
              <a:rPr lang="en-US" sz="2000">
                <a:solidFill>
                  <a:srgbClr val="FFFFFF"/>
                </a:solidFill>
                <a:latin typeface="Poppins"/>
                <a:ea typeface="Poppins"/>
                <a:cs typeface="Poppins"/>
                <a:sym typeface="Poppins"/>
              </a:rPr>
              <a:t>Mỗi bước trong pipeline có thể được theo dõi, kiểm tra hoặc tái sử dụng độc lập.</a:t>
            </a:r>
          </a:p>
          <a:p>
            <a:pPr marL="431801" lvl="1" indent="-215900" algn="l">
              <a:lnSpc>
                <a:spcPts val="2800"/>
              </a:lnSpc>
              <a:buFont typeface="Arial"/>
              <a:buChar char="•"/>
            </a:pPr>
            <a:r>
              <a:rPr lang="en-US" sz="2000">
                <a:solidFill>
                  <a:srgbClr val="FFFFFF"/>
                </a:solidFill>
                <a:latin typeface="Poppins"/>
                <a:ea typeface="Poppins"/>
                <a:cs typeface="Poppins"/>
                <a:sym typeface="Poppins"/>
              </a:rPr>
              <a:t>Hỗ trợ LCEL để quan sát từng thành phần trong chuỗi xử lý.</a:t>
            </a:r>
          </a:p>
        </p:txBody>
      </p:sp>
      <p:grpSp>
        <p:nvGrpSpPr>
          <p:cNvPr id="24" name="Group 24"/>
          <p:cNvGrpSpPr/>
          <p:nvPr/>
        </p:nvGrpSpPr>
        <p:grpSpPr>
          <a:xfrm>
            <a:off x="564560" y="4639790"/>
            <a:ext cx="17065927" cy="5481284"/>
            <a:chOff x="0" y="0"/>
            <a:chExt cx="4494730" cy="1443630"/>
          </a:xfrm>
        </p:grpSpPr>
        <p:sp>
          <p:nvSpPr>
            <p:cNvPr id="25" name="Freeform 25"/>
            <p:cNvSpPr/>
            <p:nvPr/>
          </p:nvSpPr>
          <p:spPr>
            <a:xfrm>
              <a:off x="0" y="0"/>
              <a:ext cx="4494730" cy="1443630"/>
            </a:xfrm>
            <a:custGeom>
              <a:avLst/>
              <a:gdLst/>
              <a:ahLst/>
              <a:cxnLst/>
              <a:rect l="l" t="t" r="r" b="b"/>
              <a:pathLst>
                <a:path w="4494730" h="1443630">
                  <a:moveTo>
                    <a:pt x="23136" y="0"/>
                  </a:moveTo>
                  <a:lnTo>
                    <a:pt x="4471593" y="0"/>
                  </a:lnTo>
                  <a:cubicBezTo>
                    <a:pt x="4484371" y="0"/>
                    <a:pt x="4494730" y="10358"/>
                    <a:pt x="4494730" y="23136"/>
                  </a:cubicBezTo>
                  <a:lnTo>
                    <a:pt x="4494730" y="1420494"/>
                  </a:lnTo>
                  <a:cubicBezTo>
                    <a:pt x="4494730" y="1433272"/>
                    <a:pt x="4484371" y="1443630"/>
                    <a:pt x="4471593" y="1443630"/>
                  </a:cubicBezTo>
                  <a:lnTo>
                    <a:pt x="23136" y="1443630"/>
                  </a:lnTo>
                  <a:cubicBezTo>
                    <a:pt x="10358" y="1443630"/>
                    <a:pt x="0" y="1433272"/>
                    <a:pt x="0" y="1420494"/>
                  </a:cubicBezTo>
                  <a:lnTo>
                    <a:pt x="0" y="23136"/>
                  </a:lnTo>
                  <a:cubicBezTo>
                    <a:pt x="0" y="10358"/>
                    <a:pt x="10358" y="0"/>
                    <a:pt x="2313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6" name="TextBox 26"/>
            <p:cNvSpPr txBox="1"/>
            <p:nvPr/>
          </p:nvSpPr>
          <p:spPr>
            <a:xfrm>
              <a:off x="0" y="-66675"/>
              <a:ext cx="4494730" cy="1510305"/>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564560" y="4639790"/>
            <a:ext cx="17065927" cy="5481284"/>
            <a:chOff x="0" y="0"/>
            <a:chExt cx="4494730" cy="1443630"/>
          </a:xfrm>
        </p:grpSpPr>
        <p:sp>
          <p:nvSpPr>
            <p:cNvPr id="28" name="Freeform 28"/>
            <p:cNvSpPr/>
            <p:nvPr/>
          </p:nvSpPr>
          <p:spPr>
            <a:xfrm>
              <a:off x="0" y="0"/>
              <a:ext cx="4494730" cy="1443630"/>
            </a:xfrm>
            <a:custGeom>
              <a:avLst/>
              <a:gdLst/>
              <a:ahLst/>
              <a:cxnLst/>
              <a:rect l="l" t="t" r="r" b="b"/>
              <a:pathLst>
                <a:path w="4494730" h="1443630">
                  <a:moveTo>
                    <a:pt x="23136" y="0"/>
                  </a:moveTo>
                  <a:lnTo>
                    <a:pt x="4471593" y="0"/>
                  </a:lnTo>
                  <a:cubicBezTo>
                    <a:pt x="4484371" y="0"/>
                    <a:pt x="4494730" y="10358"/>
                    <a:pt x="4494730" y="23136"/>
                  </a:cubicBezTo>
                  <a:lnTo>
                    <a:pt x="4494730" y="1420494"/>
                  </a:lnTo>
                  <a:cubicBezTo>
                    <a:pt x="4494730" y="1433272"/>
                    <a:pt x="4484371" y="1443630"/>
                    <a:pt x="4471593" y="1443630"/>
                  </a:cubicBezTo>
                  <a:lnTo>
                    <a:pt x="23136" y="1443630"/>
                  </a:lnTo>
                  <a:cubicBezTo>
                    <a:pt x="10358" y="1443630"/>
                    <a:pt x="0" y="1433272"/>
                    <a:pt x="0" y="1420494"/>
                  </a:cubicBezTo>
                  <a:lnTo>
                    <a:pt x="0" y="23136"/>
                  </a:lnTo>
                  <a:cubicBezTo>
                    <a:pt x="0" y="10358"/>
                    <a:pt x="10358" y="0"/>
                    <a:pt x="23136" y="0"/>
                  </a:cubicBezTo>
                  <a:close/>
                </a:path>
              </a:pathLst>
            </a:custGeom>
            <a:solidFill>
              <a:srgbClr val="21DEE8">
                <a:alpha val="12941"/>
              </a:srgbClr>
            </a:solidFill>
          </p:spPr>
          <p:txBody>
            <a:bodyPr/>
            <a:lstStyle/>
            <a:p>
              <a:endParaRPr lang="en-US"/>
            </a:p>
          </p:txBody>
        </p:sp>
        <p:sp>
          <p:nvSpPr>
            <p:cNvPr id="29" name="TextBox 29"/>
            <p:cNvSpPr txBox="1"/>
            <p:nvPr/>
          </p:nvSpPr>
          <p:spPr>
            <a:xfrm>
              <a:off x="0" y="-66675"/>
              <a:ext cx="4494730" cy="1510305"/>
            </a:xfrm>
            <a:prstGeom prst="rect">
              <a:avLst/>
            </a:prstGeom>
          </p:spPr>
          <p:txBody>
            <a:bodyPr lIns="50800" tIns="50800" rIns="50800" bIns="50800" rtlCol="0" anchor="ctr"/>
            <a:lstStyle/>
            <a:p>
              <a:pPr algn="ctr">
                <a:lnSpc>
                  <a:spcPts val="2800"/>
                </a:lnSpc>
              </a:pPr>
              <a:endParaRPr/>
            </a:p>
          </p:txBody>
        </p:sp>
      </p:grpSp>
      <p:sp>
        <p:nvSpPr>
          <p:cNvPr id="30" name="AutoShape 30"/>
          <p:cNvSpPr/>
          <p:nvPr/>
        </p:nvSpPr>
        <p:spPr>
          <a:xfrm>
            <a:off x="10003849" y="5143541"/>
            <a:ext cx="0" cy="4114759"/>
          </a:xfrm>
          <a:prstGeom prst="line">
            <a:avLst/>
          </a:prstGeom>
          <a:ln w="19050" cap="flat">
            <a:solidFill>
              <a:srgbClr val="FFFFFF"/>
            </a:solidFill>
            <a:prstDash val="sysDot"/>
            <a:headEnd type="none" w="sm" len="sm"/>
            <a:tailEnd type="none" w="sm" len="sm"/>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5" name="TextBox 15"/>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6" name="TextBox 16"/>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7" name="TextBox 17"/>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8" name="TextBox 18"/>
          <p:cNvSpPr txBox="1"/>
          <p:nvPr/>
        </p:nvSpPr>
        <p:spPr>
          <a:xfrm>
            <a:off x="986460" y="1235546"/>
            <a:ext cx="1110650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RAG + Langchain</a:t>
            </a:r>
          </a:p>
        </p:txBody>
      </p:sp>
      <p:sp>
        <p:nvSpPr>
          <p:cNvPr id="19" name="TextBox 19"/>
          <p:cNvSpPr txBox="1"/>
          <p:nvPr/>
        </p:nvSpPr>
        <p:spPr>
          <a:xfrm>
            <a:off x="997958" y="2913452"/>
            <a:ext cx="10785273"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tạo điểm mạnh cho Gạo AI</a:t>
            </a:r>
          </a:p>
        </p:txBody>
      </p:sp>
      <p:sp>
        <p:nvSpPr>
          <p:cNvPr id="20" name="TextBox 20"/>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1" name="TextBox 21"/>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
        <p:nvSpPr>
          <p:cNvPr id="22" name="TextBox 22"/>
          <p:cNvSpPr txBox="1"/>
          <p:nvPr/>
        </p:nvSpPr>
        <p:spPr>
          <a:xfrm>
            <a:off x="982985" y="6021587"/>
            <a:ext cx="6582058" cy="1425575"/>
          </a:xfrm>
          <a:prstGeom prst="rect">
            <a:avLst/>
          </a:prstGeom>
        </p:spPr>
        <p:txBody>
          <a:bodyPr lIns="0" tIns="0" rIns="0" bIns="0" rtlCol="0" anchor="t">
            <a:spAutoFit/>
          </a:bodyPr>
          <a:lstStyle/>
          <a:p>
            <a:pPr marL="0" lvl="0" indent="0" algn="l">
              <a:lnSpc>
                <a:spcPts val="2800"/>
              </a:lnSpc>
              <a:spcBef>
                <a:spcPct val="0"/>
              </a:spcBef>
            </a:pPr>
            <a:r>
              <a:rPr lang="en-US" sz="2000" u="none" strike="noStrike">
                <a:solidFill>
                  <a:srgbClr val="FFFFFF"/>
                </a:solidFill>
                <a:latin typeface="Poppins"/>
                <a:ea typeface="Poppins"/>
                <a:cs typeface="Poppins"/>
                <a:sym typeface="Poppins"/>
              </a:rPr>
              <a:t>LangChain giúp xây dựng hệ thống RAG theo hướng modular – mô đun hóa, trong đó mỗi bước là một thành phần riêng biệt:</a:t>
            </a:r>
          </a:p>
          <a:p>
            <a:pPr marL="0" lvl="0" indent="0" algn="l">
              <a:lnSpc>
                <a:spcPts val="2800"/>
              </a:lnSpc>
              <a:spcBef>
                <a:spcPct val="0"/>
              </a:spcBef>
            </a:pPr>
            <a:endParaRPr lang="en-US" sz="2000" u="none" strike="noStrike">
              <a:solidFill>
                <a:srgbClr val="FFFFFF"/>
              </a:solidFill>
              <a:latin typeface="Poppins"/>
              <a:ea typeface="Poppins"/>
              <a:cs typeface="Poppins"/>
              <a:sym typeface="Poppins"/>
            </a:endParaRPr>
          </a:p>
        </p:txBody>
      </p:sp>
      <p:grpSp>
        <p:nvGrpSpPr>
          <p:cNvPr id="23" name="Group 23"/>
          <p:cNvGrpSpPr/>
          <p:nvPr/>
        </p:nvGrpSpPr>
        <p:grpSpPr>
          <a:xfrm>
            <a:off x="750512" y="5846093"/>
            <a:ext cx="7047004" cy="1601069"/>
            <a:chOff x="0" y="0"/>
            <a:chExt cx="1856001" cy="421681"/>
          </a:xfrm>
        </p:grpSpPr>
        <p:sp>
          <p:nvSpPr>
            <p:cNvPr id="24" name="Freeform 24"/>
            <p:cNvSpPr/>
            <p:nvPr/>
          </p:nvSpPr>
          <p:spPr>
            <a:xfrm>
              <a:off x="0" y="0"/>
              <a:ext cx="1856001" cy="421681"/>
            </a:xfrm>
            <a:custGeom>
              <a:avLst/>
              <a:gdLst/>
              <a:ahLst/>
              <a:cxnLst/>
              <a:rect l="l" t="t" r="r" b="b"/>
              <a:pathLst>
                <a:path w="1856001" h="421681">
                  <a:moveTo>
                    <a:pt x="56029" y="0"/>
                  </a:moveTo>
                  <a:lnTo>
                    <a:pt x="1799972" y="0"/>
                  </a:lnTo>
                  <a:cubicBezTo>
                    <a:pt x="1814832" y="0"/>
                    <a:pt x="1829083" y="5903"/>
                    <a:pt x="1839590" y="16411"/>
                  </a:cubicBezTo>
                  <a:cubicBezTo>
                    <a:pt x="1850098" y="26918"/>
                    <a:pt x="1856001" y="41169"/>
                    <a:pt x="1856001" y="56029"/>
                  </a:cubicBezTo>
                  <a:lnTo>
                    <a:pt x="1856001" y="365651"/>
                  </a:lnTo>
                  <a:cubicBezTo>
                    <a:pt x="1856001" y="380511"/>
                    <a:pt x="1850098" y="394763"/>
                    <a:pt x="1839590" y="405270"/>
                  </a:cubicBezTo>
                  <a:cubicBezTo>
                    <a:pt x="1829083" y="415778"/>
                    <a:pt x="1814832" y="421681"/>
                    <a:pt x="1799972" y="421681"/>
                  </a:cubicBezTo>
                  <a:lnTo>
                    <a:pt x="56029" y="421681"/>
                  </a:lnTo>
                  <a:cubicBezTo>
                    <a:pt x="41169" y="421681"/>
                    <a:pt x="26918" y="415778"/>
                    <a:pt x="16411" y="405270"/>
                  </a:cubicBezTo>
                  <a:cubicBezTo>
                    <a:pt x="5903" y="394763"/>
                    <a:pt x="0" y="380511"/>
                    <a:pt x="0" y="365651"/>
                  </a:cubicBezTo>
                  <a:lnTo>
                    <a:pt x="0" y="56029"/>
                  </a:lnTo>
                  <a:cubicBezTo>
                    <a:pt x="0" y="41169"/>
                    <a:pt x="5903" y="26918"/>
                    <a:pt x="16411" y="16411"/>
                  </a:cubicBezTo>
                  <a:cubicBezTo>
                    <a:pt x="26918" y="5903"/>
                    <a:pt x="41169" y="0"/>
                    <a:pt x="56029"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5" name="TextBox 25"/>
            <p:cNvSpPr txBox="1"/>
            <p:nvPr/>
          </p:nvSpPr>
          <p:spPr>
            <a:xfrm>
              <a:off x="0" y="-66675"/>
              <a:ext cx="1856001" cy="488356"/>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692296" y="5846093"/>
            <a:ext cx="7047004" cy="1601069"/>
            <a:chOff x="0" y="0"/>
            <a:chExt cx="1856001" cy="421681"/>
          </a:xfrm>
        </p:grpSpPr>
        <p:sp>
          <p:nvSpPr>
            <p:cNvPr id="27" name="Freeform 27"/>
            <p:cNvSpPr/>
            <p:nvPr/>
          </p:nvSpPr>
          <p:spPr>
            <a:xfrm>
              <a:off x="0" y="0"/>
              <a:ext cx="1856001" cy="421681"/>
            </a:xfrm>
            <a:custGeom>
              <a:avLst/>
              <a:gdLst/>
              <a:ahLst/>
              <a:cxnLst/>
              <a:rect l="l" t="t" r="r" b="b"/>
              <a:pathLst>
                <a:path w="1856001" h="421681">
                  <a:moveTo>
                    <a:pt x="56029" y="0"/>
                  </a:moveTo>
                  <a:lnTo>
                    <a:pt x="1799972" y="0"/>
                  </a:lnTo>
                  <a:cubicBezTo>
                    <a:pt x="1814832" y="0"/>
                    <a:pt x="1829083" y="5903"/>
                    <a:pt x="1839590" y="16411"/>
                  </a:cubicBezTo>
                  <a:cubicBezTo>
                    <a:pt x="1850098" y="26918"/>
                    <a:pt x="1856001" y="41169"/>
                    <a:pt x="1856001" y="56029"/>
                  </a:cubicBezTo>
                  <a:lnTo>
                    <a:pt x="1856001" y="365651"/>
                  </a:lnTo>
                  <a:cubicBezTo>
                    <a:pt x="1856001" y="380511"/>
                    <a:pt x="1850098" y="394763"/>
                    <a:pt x="1839590" y="405270"/>
                  </a:cubicBezTo>
                  <a:cubicBezTo>
                    <a:pt x="1829083" y="415778"/>
                    <a:pt x="1814832" y="421681"/>
                    <a:pt x="1799972" y="421681"/>
                  </a:cubicBezTo>
                  <a:lnTo>
                    <a:pt x="56029" y="421681"/>
                  </a:lnTo>
                  <a:cubicBezTo>
                    <a:pt x="41169" y="421681"/>
                    <a:pt x="26918" y="415778"/>
                    <a:pt x="16411" y="405270"/>
                  </a:cubicBezTo>
                  <a:cubicBezTo>
                    <a:pt x="5903" y="394763"/>
                    <a:pt x="0" y="380511"/>
                    <a:pt x="0" y="365651"/>
                  </a:cubicBezTo>
                  <a:lnTo>
                    <a:pt x="0" y="56029"/>
                  </a:lnTo>
                  <a:cubicBezTo>
                    <a:pt x="0" y="41169"/>
                    <a:pt x="5903" y="26918"/>
                    <a:pt x="16411" y="16411"/>
                  </a:cubicBezTo>
                  <a:cubicBezTo>
                    <a:pt x="26918" y="5903"/>
                    <a:pt x="41169" y="0"/>
                    <a:pt x="56029" y="0"/>
                  </a:cubicBezTo>
                  <a:close/>
                </a:path>
              </a:pathLst>
            </a:custGeom>
            <a:solidFill>
              <a:srgbClr val="21DEE8">
                <a:alpha val="12941"/>
              </a:srgbClr>
            </a:solidFill>
          </p:spPr>
          <p:txBody>
            <a:bodyPr/>
            <a:lstStyle/>
            <a:p>
              <a:endParaRPr lang="en-US"/>
            </a:p>
          </p:txBody>
        </p:sp>
        <p:sp>
          <p:nvSpPr>
            <p:cNvPr id="28" name="TextBox 28"/>
            <p:cNvSpPr txBox="1"/>
            <p:nvPr/>
          </p:nvSpPr>
          <p:spPr>
            <a:xfrm>
              <a:off x="0" y="-66675"/>
              <a:ext cx="1856001" cy="488356"/>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a:off x="8165414" y="4866043"/>
            <a:ext cx="9561198" cy="3734324"/>
            <a:chOff x="0" y="0"/>
            <a:chExt cx="2518176" cy="983526"/>
          </a:xfrm>
        </p:grpSpPr>
        <p:sp>
          <p:nvSpPr>
            <p:cNvPr id="30" name="Freeform 30"/>
            <p:cNvSpPr/>
            <p:nvPr/>
          </p:nvSpPr>
          <p:spPr>
            <a:xfrm>
              <a:off x="0" y="0"/>
              <a:ext cx="2518176" cy="983526"/>
            </a:xfrm>
            <a:custGeom>
              <a:avLst/>
              <a:gdLst/>
              <a:ahLst/>
              <a:cxnLst/>
              <a:rect l="l" t="t" r="r" b="b"/>
              <a:pathLst>
                <a:path w="2518176" h="983526">
                  <a:moveTo>
                    <a:pt x="41296" y="0"/>
                  </a:moveTo>
                  <a:lnTo>
                    <a:pt x="2476880" y="0"/>
                  </a:lnTo>
                  <a:cubicBezTo>
                    <a:pt x="2487832" y="0"/>
                    <a:pt x="2498336" y="4351"/>
                    <a:pt x="2506081" y="12095"/>
                  </a:cubicBezTo>
                  <a:cubicBezTo>
                    <a:pt x="2513825" y="19840"/>
                    <a:pt x="2518176" y="30344"/>
                    <a:pt x="2518176" y="41296"/>
                  </a:cubicBezTo>
                  <a:lnTo>
                    <a:pt x="2518176" y="942230"/>
                  </a:lnTo>
                  <a:cubicBezTo>
                    <a:pt x="2518176" y="953182"/>
                    <a:pt x="2513825" y="963686"/>
                    <a:pt x="2506081" y="971430"/>
                  </a:cubicBezTo>
                  <a:cubicBezTo>
                    <a:pt x="2498336" y="979175"/>
                    <a:pt x="2487832" y="983526"/>
                    <a:pt x="2476880" y="983526"/>
                  </a:cubicBezTo>
                  <a:lnTo>
                    <a:pt x="41296" y="983526"/>
                  </a:lnTo>
                  <a:cubicBezTo>
                    <a:pt x="30344" y="983526"/>
                    <a:pt x="19840" y="979175"/>
                    <a:pt x="12095" y="971430"/>
                  </a:cubicBezTo>
                  <a:cubicBezTo>
                    <a:pt x="4351" y="963686"/>
                    <a:pt x="0" y="953182"/>
                    <a:pt x="0" y="942230"/>
                  </a:cubicBezTo>
                  <a:lnTo>
                    <a:pt x="0" y="41296"/>
                  </a:lnTo>
                  <a:cubicBezTo>
                    <a:pt x="0" y="30344"/>
                    <a:pt x="4351" y="19840"/>
                    <a:pt x="12095" y="12095"/>
                  </a:cubicBezTo>
                  <a:cubicBezTo>
                    <a:pt x="19840" y="4351"/>
                    <a:pt x="30344" y="0"/>
                    <a:pt x="41296" y="0"/>
                  </a:cubicBezTo>
                  <a:close/>
                </a:path>
              </a:pathLst>
            </a:custGeom>
            <a:solidFill>
              <a:srgbClr val="21DEE8">
                <a:alpha val="12941"/>
              </a:srgbClr>
            </a:solidFill>
          </p:spPr>
          <p:txBody>
            <a:bodyPr/>
            <a:lstStyle/>
            <a:p>
              <a:endParaRPr lang="en-US"/>
            </a:p>
          </p:txBody>
        </p:sp>
        <p:sp>
          <p:nvSpPr>
            <p:cNvPr id="31" name="TextBox 31"/>
            <p:cNvSpPr txBox="1"/>
            <p:nvPr/>
          </p:nvSpPr>
          <p:spPr>
            <a:xfrm>
              <a:off x="0" y="-66675"/>
              <a:ext cx="2518176" cy="1050201"/>
            </a:xfrm>
            <a:prstGeom prst="rect">
              <a:avLst/>
            </a:prstGeom>
          </p:spPr>
          <p:txBody>
            <a:bodyPr lIns="50800" tIns="50800" rIns="50800" bIns="50800" rtlCol="0" anchor="ctr"/>
            <a:lstStyle/>
            <a:p>
              <a:pPr algn="ctr">
                <a:lnSpc>
                  <a:spcPts val="2800"/>
                </a:lnSpc>
              </a:pPr>
              <a:endParaRPr/>
            </a:p>
          </p:txBody>
        </p:sp>
      </p:grpSp>
      <p:grpSp>
        <p:nvGrpSpPr>
          <p:cNvPr id="32" name="Group 32"/>
          <p:cNvGrpSpPr/>
          <p:nvPr/>
        </p:nvGrpSpPr>
        <p:grpSpPr>
          <a:xfrm>
            <a:off x="8165414" y="4866043"/>
            <a:ext cx="9561198" cy="3734324"/>
            <a:chOff x="0" y="0"/>
            <a:chExt cx="2518176" cy="983526"/>
          </a:xfrm>
        </p:grpSpPr>
        <p:sp>
          <p:nvSpPr>
            <p:cNvPr id="33" name="Freeform 33"/>
            <p:cNvSpPr/>
            <p:nvPr/>
          </p:nvSpPr>
          <p:spPr>
            <a:xfrm>
              <a:off x="0" y="0"/>
              <a:ext cx="2518176" cy="983526"/>
            </a:xfrm>
            <a:custGeom>
              <a:avLst/>
              <a:gdLst/>
              <a:ahLst/>
              <a:cxnLst/>
              <a:rect l="l" t="t" r="r" b="b"/>
              <a:pathLst>
                <a:path w="2518176" h="983526">
                  <a:moveTo>
                    <a:pt x="41296" y="0"/>
                  </a:moveTo>
                  <a:lnTo>
                    <a:pt x="2476880" y="0"/>
                  </a:lnTo>
                  <a:cubicBezTo>
                    <a:pt x="2487832" y="0"/>
                    <a:pt x="2498336" y="4351"/>
                    <a:pt x="2506081" y="12095"/>
                  </a:cubicBezTo>
                  <a:cubicBezTo>
                    <a:pt x="2513825" y="19840"/>
                    <a:pt x="2518176" y="30344"/>
                    <a:pt x="2518176" y="41296"/>
                  </a:cubicBezTo>
                  <a:lnTo>
                    <a:pt x="2518176" y="942230"/>
                  </a:lnTo>
                  <a:cubicBezTo>
                    <a:pt x="2518176" y="953182"/>
                    <a:pt x="2513825" y="963686"/>
                    <a:pt x="2506081" y="971430"/>
                  </a:cubicBezTo>
                  <a:cubicBezTo>
                    <a:pt x="2498336" y="979175"/>
                    <a:pt x="2487832" y="983526"/>
                    <a:pt x="2476880" y="983526"/>
                  </a:cubicBezTo>
                  <a:lnTo>
                    <a:pt x="41296" y="983526"/>
                  </a:lnTo>
                  <a:cubicBezTo>
                    <a:pt x="30344" y="983526"/>
                    <a:pt x="19840" y="979175"/>
                    <a:pt x="12095" y="971430"/>
                  </a:cubicBezTo>
                  <a:cubicBezTo>
                    <a:pt x="4351" y="963686"/>
                    <a:pt x="0" y="953182"/>
                    <a:pt x="0" y="942230"/>
                  </a:cubicBezTo>
                  <a:lnTo>
                    <a:pt x="0" y="41296"/>
                  </a:lnTo>
                  <a:cubicBezTo>
                    <a:pt x="0" y="30344"/>
                    <a:pt x="4351" y="19840"/>
                    <a:pt x="12095" y="12095"/>
                  </a:cubicBezTo>
                  <a:cubicBezTo>
                    <a:pt x="19840" y="4351"/>
                    <a:pt x="30344" y="0"/>
                    <a:pt x="4129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34" name="TextBox 34"/>
            <p:cNvSpPr txBox="1"/>
            <p:nvPr/>
          </p:nvSpPr>
          <p:spPr>
            <a:xfrm>
              <a:off x="0" y="-66675"/>
              <a:ext cx="2518176" cy="1050201"/>
            </a:xfrm>
            <a:prstGeom prst="rect">
              <a:avLst/>
            </a:prstGeom>
          </p:spPr>
          <p:txBody>
            <a:bodyPr lIns="50800" tIns="50800" rIns="50800" bIns="50800" rtlCol="0" anchor="ctr"/>
            <a:lstStyle/>
            <a:p>
              <a:pPr algn="ctr">
                <a:lnSpc>
                  <a:spcPts val="2800"/>
                </a:lnSpc>
              </a:pPr>
              <a:endParaRPr/>
            </a:p>
          </p:txBody>
        </p:sp>
      </p:grpSp>
      <p:sp>
        <p:nvSpPr>
          <p:cNvPr id="35" name="TextBox 35"/>
          <p:cNvSpPr txBox="1"/>
          <p:nvPr/>
        </p:nvSpPr>
        <p:spPr>
          <a:xfrm>
            <a:off x="8710133" y="4523765"/>
            <a:ext cx="8200837" cy="4734535"/>
          </a:xfrm>
          <a:prstGeom prst="rect">
            <a:avLst/>
          </a:prstGeom>
        </p:spPr>
        <p:txBody>
          <a:bodyPr lIns="0" tIns="0" rIns="0" bIns="0" rtlCol="0" anchor="t">
            <a:spAutoFit/>
          </a:bodyPr>
          <a:lstStyle/>
          <a:p>
            <a:pPr algn="just">
              <a:lnSpc>
                <a:spcPts val="3791"/>
              </a:lnSpc>
            </a:pPr>
            <a:endParaRP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Text Loader: Đọc tài liệu từ PDF, TXT...</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Text Splitter: Chia nhỏ văn bản phù hợp với mô hình.</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Embedding Model: Mã hóa đoạn văn thành vector.</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Vector Database: Lưu trữ vector để tìm kiếm nhanh.</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Retriever: Truy xuất đoạn phù hợp với câu hỏi.</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LLM: Gọi mô hình ngôn ngữ</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 LLM Chain: Tạo chuỗi xử lý sinh câu trả lời</a:t>
            </a:r>
          </a:p>
          <a:p>
            <a:pPr marL="0" lvl="0" indent="0" algn="just">
              <a:lnSpc>
                <a:spcPts val="3791"/>
              </a:lnSpc>
            </a:pPr>
            <a:endParaRPr lang="en-US" sz="2038" spc="-120">
              <a:solidFill>
                <a:srgbClr val="FFFFFF"/>
              </a:solidFill>
              <a:latin typeface="Poppins"/>
              <a:ea typeface="Poppins"/>
              <a:cs typeface="Poppins"/>
              <a:sym typeface="Poppins"/>
            </a:endParaRPr>
          </a:p>
          <a:p>
            <a:pPr marL="0" lvl="0" indent="0" algn="just">
              <a:lnSpc>
                <a:spcPts val="3791"/>
              </a:lnSpc>
            </a:pPr>
            <a:endParaRPr lang="en-US" sz="2038" spc="-12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grpSp>
        <p:nvGrpSpPr>
          <p:cNvPr id="14" name="Group 14"/>
          <p:cNvGrpSpPr/>
          <p:nvPr/>
        </p:nvGrpSpPr>
        <p:grpSpPr>
          <a:xfrm>
            <a:off x="1028700" y="4350668"/>
            <a:ext cx="16697913" cy="2811786"/>
            <a:chOff x="0" y="0"/>
            <a:chExt cx="4397804" cy="740553"/>
          </a:xfrm>
        </p:grpSpPr>
        <p:sp>
          <p:nvSpPr>
            <p:cNvPr id="15" name="Freeform 15"/>
            <p:cNvSpPr/>
            <p:nvPr/>
          </p:nvSpPr>
          <p:spPr>
            <a:xfrm>
              <a:off x="0" y="0"/>
              <a:ext cx="4397804" cy="740553"/>
            </a:xfrm>
            <a:custGeom>
              <a:avLst/>
              <a:gdLst/>
              <a:ahLst/>
              <a:cxnLst/>
              <a:rect l="l" t="t" r="r" b="b"/>
              <a:pathLst>
                <a:path w="4397804" h="740553">
                  <a:moveTo>
                    <a:pt x="23646" y="0"/>
                  </a:moveTo>
                  <a:lnTo>
                    <a:pt x="4374158" y="0"/>
                  </a:lnTo>
                  <a:cubicBezTo>
                    <a:pt x="4387217" y="0"/>
                    <a:pt x="4397804" y="10587"/>
                    <a:pt x="4397804" y="23646"/>
                  </a:cubicBezTo>
                  <a:lnTo>
                    <a:pt x="4397804" y="716907"/>
                  </a:lnTo>
                  <a:cubicBezTo>
                    <a:pt x="4397804" y="729966"/>
                    <a:pt x="4387217" y="740553"/>
                    <a:pt x="4374158" y="740553"/>
                  </a:cubicBezTo>
                  <a:lnTo>
                    <a:pt x="23646" y="740553"/>
                  </a:lnTo>
                  <a:cubicBezTo>
                    <a:pt x="10587" y="740553"/>
                    <a:pt x="0" y="729966"/>
                    <a:pt x="0" y="716907"/>
                  </a:cubicBezTo>
                  <a:lnTo>
                    <a:pt x="0" y="23646"/>
                  </a:lnTo>
                  <a:cubicBezTo>
                    <a:pt x="0" y="10587"/>
                    <a:pt x="10587" y="0"/>
                    <a:pt x="23646" y="0"/>
                  </a:cubicBezTo>
                  <a:close/>
                </a:path>
              </a:pathLst>
            </a:custGeom>
            <a:solidFill>
              <a:srgbClr val="21DEE8">
                <a:alpha val="12941"/>
              </a:srgbClr>
            </a:solidFill>
          </p:spPr>
          <p:txBody>
            <a:bodyPr/>
            <a:lstStyle/>
            <a:p>
              <a:endParaRPr lang="en-US"/>
            </a:p>
          </p:txBody>
        </p:sp>
        <p:sp>
          <p:nvSpPr>
            <p:cNvPr id="16" name="TextBox 16"/>
            <p:cNvSpPr txBox="1"/>
            <p:nvPr/>
          </p:nvSpPr>
          <p:spPr>
            <a:xfrm>
              <a:off x="0" y="-66675"/>
              <a:ext cx="4397804" cy="807228"/>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997958" y="4350668"/>
            <a:ext cx="16728654" cy="2811786"/>
            <a:chOff x="0" y="0"/>
            <a:chExt cx="4405901" cy="740553"/>
          </a:xfrm>
        </p:grpSpPr>
        <p:sp>
          <p:nvSpPr>
            <p:cNvPr id="18" name="Freeform 18"/>
            <p:cNvSpPr/>
            <p:nvPr/>
          </p:nvSpPr>
          <p:spPr>
            <a:xfrm>
              <a:off x="0" y="0"/>
              <a:ext cx="4405901" cy="740553"/>
            </a:xfrm>
            <a:custGeom>
              <a:avLst/>
              <a:gdLst/>
              <a:ahLst/>
              <a:cxnLst/>
              <a:rect l="l" t="t" r="r" b="b"/>
              <a:pathLst>
                <a:path w="4405901" h="740553">
                  <a:moveTo>
                    <a:pt x="23602" y="0"/>
                  </a:moveTo>
                  <a:lnTo>
                    <a:pt x="4382298" y="0"/>
                  </a:lnTo>
                  <a:cubicBezTo>
                    <a:pt x="4395334" y="0"/>
                    <a:pt x="4405901" y="10567"/>
                    <a:pt x="4405901" y="23602"/>
                  </a:cubicBezTo>
                  <a:lnTo>
                    <a:pt x="4405901" y="716950"/>
                  </a:lnTo>
                  <a:cubicBezTo>
                    <a:pt x="4405901" y="729985"/>
                    <a:pt x="4395334" y="740553"/>
                    <a:pt x="4382298" y="740553"/>
                  </a:cubicBezTo>
                  <a:lnTo>
                    <a:pt x="23602" y="740553"/>
                  </a:lnTo>
                  <a:cubicBezTo>
                    <a:pt x="10567" y="740553"/>
                    <a:pt x="0" y="729985"/>
                    <a:pt x="0" y="716950"/>
                  </a:cubicBezTo>
                  <a:lnTo>
                    <a:pt x="0" y="23602"/>
                  </a:lnTo>
                  <a:cubicBezTo>
                    <a:pt x="0" y="10567"/>
                    <a:pt x="10567" y="0"/>
                    <a:pt x="23602"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9" name="TextBox 19"/>
            <p:cNvSpPr txBox="1"/>
            <p:nvPr/>
          </p:nvSpPr>
          <p:spPr>
            <a:xfrm>
              <a:off x="0" y="-66675"/>
              <a:ext cx="4405901" cy="807228"/>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1306888" y="4454168"/>
            <a:ext cx="13974491" cy="2829535"/>
          </a:xfrm>
          <a:prstGeom prst="rect">
            <a:avLst/>
          </a:prstGeom>
        </p:spPr>
        <p:txBody>
          <a:bodyPr lIns="0" tIns="0" rIns="0" bIns="0" rtlCol="0" anchor="t">
            <a:spAutoFit/>
          </a:bodyPr>
          <a:lstStyle/>
          <a:p>
            <a:pPr algn="just">
              <a:lnSpc>
                <a:spcPts val="3791"/>
              </a:lnSpc>
            </a:pPr>
            <a:r>
              <a:rPr lang="en-US" sz="2038" spc="-120">
                <a:solidFill>
                  <a:srgbClr val="FFFFFF"/>
                </a:solidFill>
                <a:latin typeface="Poppins"/>
                <a:ea typeface="Poppins"/>
                <a:cs typeface="Poppins"/>
                <a:sym typeface="Poppins"/>
              </a:rPr>
              <a:t>🧱 Runnable – điểm khác biệt của LangChain</a:t>
            </a:r>
          </a:p>
          <a:p>
            <a:pPr algn="just">
              <a:lnSpc>
                <a:spcPts val="3791"/>
              </a:lnSpc>
            </a:pPr>
            <a:r>
              <a:rPr lang="en-US" sz="2038" spc="-120">
                <a:solidFill>
                  <a:srgbClr val="FFFFFF"/>
                </a:solidFill>
                <a:latin typeface="Poppins"/>
                <a:ea typeface="Poppins"/>
                <a:cs typeface="Poppins"/>
                <a:sym typeface="Poppins"/>
              </a:rPr>
              <a:t>LangChain dùng Runnable như một “block LEGO thông minh” để tạo pipeline linh hoạt và mạnh mẽ:</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RunnableLambda: Bọc hàm lambda thành một khối logic có thể chạy được</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RunnableSequence: Xâu chuỗi các bước tuần tự như pipe trong Unix</a:t>
            </a:r>
          </a:p>
          <a:p>
            <a:pPr marL="440043" lvl="1" indent="-220021" algn="just">
              <a:lnSpc>
                <a:spcPts val="3791"/>
              </a:lnSpc>
              <a:buFont typeface="Arial"/>
              <a:buChar char="•"/>
            </a:pPr>
            <a:r>
              <a:rPr lang="en-US" sz="2038" spc="-120">
                <a:solidFill>
                  <a:srgbClr val="FFFFFF"/>
                </a:solidFill>
                <a:latin typeface="Poppins"/>
                <a:ea typeface="Poppins"/>
                <a:cs typeface="Poppins"/>
                <a:sym typeface="Poppins"/>
              </a:rPr>
              <a:t>RunnableMap: Chạy các bước song song (parallel)</a:t>
            </a:r>
          </a:p>
          <a:p>
            <a:pPr algn="just">
              <a:lnSpc>
                <a:spcPts val="3791"/>
              </a:lnSpc>
            </a:pPr>
            <a:endParaRPr lang="en-US" sz="2038" spc="-120">
              <a:solidFill>
                <a:srgbClr val="FFFFFF"/>
              </a:solidFill>
              <a:latin typeface="Poppins"/>
              <a:ea typeface="Poppins"/>
              <a:cs typeface="Poppins"/>
              <a:sym typeface="Poppins"/>
            </a:endParaRPr>
          </a:p>
        </p:txBody>
      </p:sp>
      <p:sp>
        <p:nvSpPr>
          <p:cNvPr id="21" name="Freeform 21"/>
          <p:cNvSpPr/>
          <p:nvPr/>
        </p:nvSpPr>
        <p:spPr>
          <a:xfrm>
            <a:off x="3588485" y="7398003"/>
            <a:ext cx="12008317" cy="2073931"/>
          </a:xfrm>
          <a:custGeom>
            <a:avLst/>
            <a:gdLst/>
            <a:ahLst/>
            <a:cxnLst/>
            <a:rect l="l" t="t" r="r" b="b"/>
            <a:pathLst>
              <a:path w="12008317" h="2073931">
                <a:moveTo>
                  <a:pt x="0" y="0"/>
                </a:moveTo>
                <a:lnTo>
                  <a:pt x="12008317" y="0"/>
                </a:lnTo>
                <a:lnTo>
                  <a:pt x="12008317" y="2073931"/>
                </a:lnTo>
                <a:lnTo>
                  <a:pt x="0" y="2073931"/>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3" name="TextBox 23"/>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4" name="TextBox 24"/>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5" name="TextBox 25"/>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6" name="TextBox 26"/>
          <p:cNvSpPr txBox="1"/>
          <p:nvPr/>
        </p:nvSpPr>
        <p:spPr>
          <a:xfrm>
            <a:off x="986460" y="1235546"/>
            <a:ext cx="12123073"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Lợi thế Langchain</a:t>
            </a:r>
          </a:p>
        </p:txBody>
      </p:sp>
      <p:sp>
        <p:nvSpPr>
          <p:cNvPr id="27" name="TextBox 27"/>
          <p:cNvSpPr txBox="1"/>
          <p:nvPr/>
        </p:nvSpPr>
        <p:spPr>
          <a:xfrm>
            <a:off x="997958" y="2913452"/>
            <a:ext cx="10785273"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tạo điểm mạnh cho Gạo AI</a:t>
            </a:r>
          </a:p>
        </p:txBody>
      </p:sp>
      <p:sp>
        <p:nvSpPr>
          <p:cNvPr id="28" name="TextBox 28"/>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9" name="TextBox 29"/>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5" name="TextBox 15"/>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6" name="TextBox 16"/>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7" name="TextBox 17"/>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8" name="TextBox 18"/>
          <p:cNvSpPr txBox="1"/>
          <p:nvPr/>
        </p:nvSpPr>
        <p:spPr>
          <a:xfrm>
            <a:off x="986460" y="1235546"/>
            <a:ext cx="12123073"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Lợi thế Langchain</a:t>
            </a:r>
          </a:p>
        </p:txBody>
      </p:sp>
      <p:sp>
        <p:nvSpPr>
          <p:cNvPr id="19" name="TextBox 19"/>
          <p:cNvSpPr txBox="1"/>
          <p:nvPr/>
        </p:nvSpPr>
        <p:spPr>
          <a:xfrm>
            <a:off x="997958" y="2913452"/>
            <a:ext cx="10785273" cy="1151467"/>
          </a:xfrm>
          <a:prstGeom prst="rect">
            <a:avLst/>
          </a:prstGeom>
        </p:spPr>
        <p:txBody>
          <a:bodyPr lIns="0" tIns="0" rIns="0" bIns="0" rtlCol="0" anchor="t">
            <a:spAutoFit/>
          </a:bodyPr>
          <a:lstStyle/>
          <a:p>
            <a:pPr marL="0" lvl="0" indent="0" algn="l">
              <a:lnSpc>
                <a:spcPts val="8458"/>
              </a:lnSpc>
              <a:spcBef>
                <a:spcPct val="0"/>
              </a:spcBef>
            </a:pPr>
            <a:r>
              <a:rPr lang="en-US" sz="6041" b="1" u="none" strike="noStrike">
                <a:solidFill>
                  <a:srgbClr val="FFFFFF"/>
                </a:solidFill>
                <a:latin typeface="Neo Sans Bold"/>
                <a:ea typeface="Neo Sans Bold"/>
                <a:cs typeface="Neo Sans Bold"/>
                <a:sym typeface="Neo Sans Bold"/>
              </a:rPr>
              <a:t>tạo điểm mạnh cho Gạo AI</a:t>
            </a:r>
          </a:p>
        </p:txBody>
      </p:sp>
      <p:sp>
        <p:nvSpPr>
          <p:cNvPr id="20" name="TextBox 20"/>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1" name="TextBox 21"/>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
        <p:nvSpPr>
          <p:cNvPr id="22" name="TextBox 22"/>
          <p:cNvSpPr txBox="1"/>
          <p:nvPr/>
        </p:nvSpPr>
        <p:spPr>
          <a:xfrm>
            <a:off x="1365104" y="5260376"/>
            <a:ext cx="16697913" cy="1811655"/>
          </a:xfrm>
          <a:prstGeom prst="rect">
            <a:avLst/>
          </a:prstGeom>
        </p:spPr>
        <p:txBody>
          <a:bodyPr lIns="0" tIns="0" rIns="0" bIns="0" rtlCol="0" anchor="t">
            <a:spAutoFit/>
          </a:bodyPr>
          <a:lstStyle/>
          <a:p>
            <a:pPr algn="l">
              <a:lnSpc>
                <a:spcPts val="3660"/>
              </a:lnSpc>
            </a:pPr>
            <a:r>
              <a:rPr lang="en-US" sz="2000">
                <a:solidFill>
                  <a:srgbClr val="FFFFFF"/>
                </a:solidFill>
                <a:latin typeface="Poppins"/>
                <a:ea typeface="Poppins"/>
                <a:cs typeface="Poppins"/>
                <a:sym typeface="Poppins"/>
              </a:rPr>
              <a:t>🧱 Tạo ra lợi thế cho Gạo AI: </a:t>
            </a:r>
          </a:p>
          <a:p>
            <a:pPr marL="431801" lvl="1" indent="-215900" algn="l">
              <a:lnSpc>
                <a:spcPts val="3660"/>
              </a:lnSpc>
              <a:buFont typeface="Arial"/>
              <a:buChar char="•"/>
            </a:pPr>
            <a:r>
              <a:rPr lang="en-US" sz="2000">
                <a:solidFill>
                  <a:srgbClr val="FFFFFF"/>
                </a:solidFill>
                <a:latin typeface="Poppins"/>
                <a:ea typeface="Poppins"/>
                <a:cs typeface="Poppins"/>
                <a:sym typeface="Poppins"/>
              </a:rPr>
              <a:t>Xây pipeline dễ dàng  → Ghép các bước xử lý (load, split, embed, truy vấn, LLM) thành chuỗi rõ ràng. </a:t>
            </a:r>
          </a:p>
          <a:p>
            <a:pPr marL="431801" lvl="1" indent="-215900" algn="l">
              <a:lnSpc>
                <a:spcPts val="3660"/>
              </a:lnSpc>
              <a:buFont typeface="Arial"/>
              <a:buChar char="•"/>
            </a:pPr>
            <a:r>
              <a:rPr lang="en-US" sz="2000">
                <a:solidFill>
                  <a:srgbClr val="FFFFFF"/>
                </a:solidFill>
                <a:latin typeface="Poppins"/>
                <a:ea typeface="Poppins"/>
                <a:cs typeface="Poppins"/>
                <a:sym typeface="Poppins"/>
              </a:rPr>
              <a:t>Hỗ trợ chạy song song (async) → Giảm thời gian phản hồi chatbot.</a:t>
            </a:r>
          </a:p>
          <a:p>
            <a:pPr marL="431801" lvl="1" indent="-215900" algn="l">
              <a:lnSpc>
                <a:spcPts val="3660"/>
              </a:lnSpc>
              <a:buFont typeface="Arial"/>
              <a:buChar char="•"/>
            </a:pPr>
            <a:r>
              <a:rPr lang="en-US" sz="2000">
                <a:solidFill>
                  <a:srgbClr val="FFFFFF"/>
                </a:solidFill>
                <a:latin typeface="Poppins"/>
                <a:ea typeface="Poppins"/>
                <a:cs typeface="Poppins"/>
                <a:sym typeface="Poppins"/>
              </a:rPr>
              <a:t>Mở rộng linh hoạt  → Từ chatbot đơn giản → chatbot có feedback, branching, agent.</a:t>
            </a:r>
          </a:p>
        </p:txBody>
      </p:sp>
      <p:grpSp>
        <p:nvGrpSpPr>
          <p:cNvPr id="23" name="Group 23"/>
          <p:cNvGrpSpPr/>
          <p:nvPr/>
        </p:nvGrpSpPr>
        <p:grpSpPr>
          <a:xfrm>
            <a:off x="1013329" y="5122193"/>
            <a:ext cx="16728654" cy="2275366"/>
            <a:chOff x="0" y="0"/>
            <a:chExt cx="4405901" cy="599273"/>
          </a:xfrm>
        </p:grpSpPr>
        <p:sp>
          <p:nvSpPr>
            <p:cNvPr id="24" name="Freeform 24"/>
            <p:cNvSpPr/>
            <p:nvPr/>
          </p:nvSpPr>
          <p:spPr>
            <a:xfrm>
              <a:off x="0" y="0"/>
              <a:ext cx="4405901" cy="599273"/>
            </a:xfrm>
            <a:custGeom>
              <a:avLst/>
              <a:gdLst/>
              <a:ahLst/>
              <a:cxnLst/>
              <a:rect l="l" t="t" r="r" b="b"/>
              <a:pathLst>
                <a:path w="4405901" h="599273">
                  <a:moveTo>
                    <a:pt x="23602" y="0"/>
                  </a:moveTo>
                  <a:lnTo>
                    <a:pt x="4382298" y="0"/>
                  </a:lnTo>
                  <a:cubicBezTo>
                    <a:pt x="4395334" y="0"/>
                    <a:pt x="4405901" y="10567"/>
                    <a:pt x="4405901" y="23602"/>
                  </a:cubicBezTo>
                  <a:lnTo>
                    <a:pt x="4405901" y="575671"/>
                  </a:lnTo>
                  <a:cubicBezTo>
                    <a:pt x="4405901" y="588706"/>
                    <a:pt x="4395334" y="599273"/>
                    <a:pt x="4382298" y="599273"/>
                  </a:cubicBezTo>
                  <a:lnTo>
                    <a:pt x="23602" y="599273"/>
                  </a:lnTo>
                  <a:cubicBezTo>
                    <a:pt x="10567" y="599273"/>
                    <a:pt x="0" y="588706"/>
                    <a:pt x="0" y="575671"/>
                  </a:cubicBezTo>
                  <a:lnTo>
                    <a:pt x="0" y="23602"/>
                  </a:lnTo>
                  <a:cubicBezTo>
                    <a:pt x="0" y="10567"/>
                    <a:pt x="10567" y="0"/>
                    <a:pt x="23602"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5" name="TextBox 25"/>
            <p:cNvSpPr txBox="1"/>
            <p:nvPr/>
          </p:nvSpPr>
          <p:spPr>
            <a:xfrm>
              <a:off x="0" y="-66675"/>
              <a:ext cx="4405901" cy="665948"/>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986460" y="5122193"/>
            <a:ext cx="16755524" cy="2275366"/>
            <a:chOff x="0" y="0"/>
            <a:chExt cx="4412977" cy="599273"/>
          </a:xfrm>
        </p:grpSpPr>
        <p:sp>
          <p:nvSpPr>
            <p:cNvPr id="27" name="Freeform 27"/>
            <p:cNvSpPr/>
            <p:nvPr/>
          </p:nvSpPr>
          <p:spPr>
            <a:xfrm>
              <a:off x="0" y="0"/>
              <a:ext cx="4412978" cy="599273"/>
            </a:xfrm>
            <a:custGeom>
              <a:avLst/>
              <a:gdLst/>
              <a:ahLst/>
              <a:cxnLst/>
              <a:rect l="l" t="t" r="r" b="b"/>
              <a:pathLst>
                <a:path w="4412978" h="599273">
                  <a:moveTo>
                    <a:pt x="23565" y="0"/>
                  </a:moveTo>
                  <a:lnTo>
                    <a:pt x="4389413" y="0"/>
                  </a:lnTo>
                  <a:cubicBezTo>
                    <a:pt x="4402427" y="0"/>
                    <a:pt x="4412978" y="10550"/>
                    <a:pt x="4412978" y="23565"/>
                  </a:cubicBezTo>
                  <a:lnTo>
                    <a:pt x="4412978" y="575709"/>
                  </a:lnTo>
                  <a:cubicBezTo>
                    <a:pt x="4412978" y="581958"/>
                    <a:pt x="4410495" y="587952"/>
                    <a:pt x="4406076" y="592371"/>
                  </a:cubicBezTo>
                  <a:cubicBezTo>
                    <a:pt x="4401657" y="596791"/>
                    <a:pt x="4395663" y="599273"/>
                    <a:pt x="4389413" y="599273"/>
                  </a:cubicBezTo>
                  <a:lnTo>
                    <a:pt x="23565" y="599273"/>
                  </a:lnTo>
                  <a:cubicBezTo>
                    <a:pt x="10550" y="599273"/>
                    <a:pt x="0" y="588723"/>
                    <a:pt x="0" y="575709"/>
                  </a:cubicBezTo>
                  <a:lnTo>
                    <a:pt x="0" y="23565"/>
                  </a:lnTo>
                  <a:cubicBezTo>
                    <a:pt x="0" y="10550"/>
                    <a:pt x="10550" y="0"/>
                    <a:pt x="23565" y="0"/>
                  </a:cubicBezTo>
                  <a:close/>
                </a:path>
              </a:pathLst>
            </a:custGeom>
            <a:solidFill>
              <a:srgbClr val="21DEE8">
                <a:alpha val="12941"/>
              </a:srgbClr>
            </a:solidFill>
          </p:spPr>
          <p:txBody>
            <a:bodyPr/>
            <a:lstStyle/>
            <a:p>
              <a:endParaRPr lang="en-US"/>
            </a:p>
          </p:txBody>
        </p:sp>
        <p:sp>
          <p:nvSpPr>
            <p:cNvPr id="28" name="TextBox 28"/>
            <p:cNvSpPr txBox="1"/>
            <p:nvPr/>
          </p:nvSpPr>
          <p:spPr>
            <a:xfrm>
              <a:off x="0" y="-66675"/>
              <a:ext cx="4412977" cy="665948"/>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5" name="TextBox 15"/>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6" name="TextBox 16"/>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7" name="TextBox 17"/>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8" name="TextBox 18"/>
          <p:cNvSpPr txBox="1"/>
          <p:nvPr/>
        </p:nvSpPr>
        <p:spPr>
          <a:xfrm>
            <a:off x="986460" y="2735460"/>
            <a:ext cx="12123073"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19" name="TextBox 19"/>
          <p:cNvSpPr txBox="1"/>
          <p:nvPr/>
        </p:nvSpPr>
        <p:spPr>
          <a:xfrm>
            <a:off x="986460" y="2003094"/>
            <a:ext cx="10785273" cy="1151467"/>
          </a:xfrm>
          <a:prstGeom prst="rect">
            <a:avLst/>
          </a:prstGeom>
        </p:spPr>
        <p:txBody>
          <a:bodyPr lIns="0" tIns="0" rIns="0" bIns="0" rtlCol="0" anchor="t">
            <a:spAutoFit/>
          </a:bodyPr>
          <a:lstStyle/>
          <a:p>
            <a:pPr marL="0" lvl="0" indent="0" algn="l">
              <a:lnSpc>
                <a:spcPts val="8458"/>
              </a:lnSpc>
              <a:spcBef>
                <a:spcPct val="0"/>
              </a:spcBef>
            </a:pPr>
            <a:r>
              <a:rPr lang="en-US" sz="6041" b="1" u="none" strike="noStrike">
                <a:solidFill>
                  <a:srgbClr val="FFFFFF"/>
                </a:solidFill>
                <a:latin typeface="Neo Sans Bold"/>
                <a:ea typeface="Neo Sans Bold"/>
                <a:cs typeface="Neo Sans Bold"/>
                <a:sym typeface="Neo Sans Bold"/>
              </a:rPr>
              <a:t>Điểm khác vượt trội</a:t>
            </a:r>
          </a:p>
        </p:txBody>
      </p:sp>
      <p:sp>
        <p:nvSpPr>
          <p:cNvPr id="20" name="TextBox 20"/>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1" name="TextBox 21"/>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
        <p:nvSpPr>
          <p:cNvPr id="22" name="TextBox 22"/>
          <p:cNvSpPr txBox="1"/>
          <p:nvPr/>
        </p:nvSpPr>
        <p:spPr>
          <a:xfrm>
            <a:off x="1365104" y="5260376"/>
            <a:ext cx="16697913" cy="3640455"/>
          </a:xfrm>
          <a:prstGeom prst="rect">
            <a:avLst/>
          </a:prstGeom>
        </p:spPr>
        <p:txBody>
          <a:bodyPr lIns="0" tIns="0" rIns="0" bIns="0" rtlCol="0" anchor="t">
            <a:spAutoFit/>
          </a:bodyPr>
          <a:lstStyle/>
          <a:p>
            <a:pPr algn="l">
              <a:lnSpc>
                <a:spcPts val="3660"/>
              </a:lnSpc>
            </a:pPr>
            <a:r>
              <a:rPr lang="en-US" sz="2000">
                <a:solidFill>
                  <a:srgbClr val="FFFFFF"/>
                </a:solidFill>
                <a:latin typeface="Poppins"/>
                <a:ea typeface="Poppins"/>
                <a:cs typeface="Poppins"/>
                <a:sym typeface="Poppins"/>
              </a:rPr>
              <a:t>🧱 Hệ thống này hỗ trợ nhiều phương thức nhập liệu:</a:t>
            </a:r>
          </a:p>
          <a:p>
            <a:pPr algn="l">
              <a:lnSpc>
                <a:spcPts val="3660"/>
              </a:lnSpc>
            </a:pPr>
            <a:r>
              <a:rPr lang="en-US" sz="2000">
                <a:solidFill>
                  <a:srgbClr val="FFFFFF"/>
                </a:solidFill>
                <a:latin typeface="Poppins"/>
                <a:ea typeface="Poppins"/>
                <a:cs typeface="Poppins"/>
                <a:sym typeface="Poppins"/>
              </a:rPr>
              <a:t>📎 Đa dạng loại tài liệu:</a:t>
            </a:r>
          </a:p>
          <a:p>
            <a:pPr marL="863601" lvl="2" indent="-287867" algn="l">
              <a:lnSpc>
                <a:spcPts val="3660"/>
              </a:lnSpc>
              <a:buFont typeface="Arial"/>
              <a:buChar char="⚬"/>
            </a:pPr>
            <a:r>
              <a:rPr lang="en-US" sz="2000">
                <a:solidFill>
                  <a:srgbClr val="FFFFFF"/>
                </a:solidFill>
                <a:latin typeface="Poppins"/>
                <a:ea typeface="Poppins"/>
                <a:cs typeface="Poppins"/>
                <a:sym typeface="Poppins"/>
              </a:rPr>
              <a:t>Tài liệu PDF (.pdf)</a:t>
            </a:r>
          </a:p>
          <a:p>
            <a:pPr marL="863601" lvl="2" indent="-287867" algn="l">
              <a:lnSpc>
                <a:spcPts val="3660"/>
              </a:lnSpc>
              <a:buFont typeface="Arial"/>
              <a:buChar char="⚬"/>
            </a:pPr>
            <a:r>
              <a:rPr lang="en-US" sz="2000">
                <a:solidFill>
                  <a:srgbClr val="FFFFFF"/>
                </a:solidFill>
                <a:latin typeface="Poppins"/>
                <a:ea typeface="Poppins"/>
                <a:cs typeface="Poppins"/>
                <a:sym typeface="Poppins"/>
              </a:rPr>
              <a:t>Tài liệu Word (.docx)</a:t>
            </a:r>
          </a:p>
          <a:p>
            <a:pPr marL="863601" lvl="2" indent="-287867" algn="l">
              <a:lnSpc>
                <a:spcPts val="3660"/>
              </a:lnSpc>
              <a:buFont typeface="Arial"/>
              <a:buChar char="⚬"/>
            </a:pPr>
            <a:r>
              <a:rPr lang="en-US" sz="2000">
                <a:solidFill>
                  <a:srgbClr val="FFFFFF"/>
                </a:solidFill>
                <a:latin typeface="Poppins"/>
                <a:ea typeface="Poppins"/>
                <a:cs typeface="Poppins"/>
                <a:sym typeface="Poppins"/>
              </a:rPr>
              <a:t>Bảng tính Excel (.xlsx, .xls)</a:t>
            </a:r>
          </a:p>
          <a:p>
            <a:pPr marL="863601" lvl="2" indent="-287867" algn="l">
              <a:lnSpc>
                <a:spcPts val="3660"/>
              </a:lnSpc>
              <a:buFont typeface="Arial"/>
              <a:buChar char="⚬"/>
            </a:pPr>
            <a:r>
              <a:rPr lang="en-US" sz="2000">
                <a:solidFill>
                  <a:srgbClr val="FFFFFF"/>
                </a:solidFill>
                <a:latin typeface="Poppins"/>
                <a:ea typeface="Poppins"/>
                <a:cs typeface="Poppins"/>
                <a:sym typeface="Poppins"/>
              </a:rPr>
              <a:t>Tải Thư Mục (ZIP)</a:t>
            </a:r>
          </a:p>
          <a:p>
            <a:pPr algn="l">
              <a:lnSpc>
                <a:spcPts val="3660"/>
              </a:lnSpc>
            </a:pPr>
            <a:r>
              <a:rPr lang="en-US" sz="2000">
                <a:solidFill>
                  <a:srgbClr val="FFFFFF"/>
                </a:solidFill>
                <a:latin typeface="Poppins"/>
                <a:ea typeface="Poppins"/>
                <a:cs typeface="Poppins"/>
                <a:sym typeface="Poppins"/>
              </a:rPr>
              <a:t>🔗 GitHub Repository: Tải file PDF từ kho GitHub và truy vấn toàn bộ kiến thức AIO từ tuần 1-4. Tiếp tục được cập nhật</a:t>
            </a:r>
          </a:p>
          <a:p>
            <a:pPr algn="l">
              <a:lnSpc>
                <a:spcPts val="3660"/>
              </a:lnSpc>
            </a:pPr>
            <a:r>
              <a:rPr lang="en-US" sz="2000">
                <a:solidFill>
                  <a:srgbClr val="FFFFFF"/>
                </a:solidFill>
                <a:latin typeface="Poppins"/>
                <a:ea typeface="Poppins"/>
                <a:cs typeface="Poppins"/>
                <a:sym typeface="Poppins"/>
              </a:rPr>
              <a:t>📂 Thư Mục Cục Bộ: Tải file từ đường dẫn thư mục cục bộ</a:t>
            </a:r>
          </a:p>
        </p:txBody>
      </p:sp>
      <p:grpSp>
        <p:nvGrpSpPr>
          <p:cNvPr id="23" name="Group 23"/>
          <p:cNvGrpSpPr/>
          <p:nvPr/>
        </p:nvGrpSpPr>
        <p:grpSpPr>
          <a:xfrm>
            <a:off x="1094932" y="5227559"/>
            <a:ext cx="16728654" cy="3830397"/>
            <a:chOff x="0" y="0"/>
            <a:chExt cx="4405901" cy="1008829"/>
          </a:xfrm>
        </p:grpSpPr>
        <p:sp>
          <p:nvSpPr>
            <p:cNvPr id="24" name="Freeform 24"/>
            <p:cNvSpPr/>
            <p:nvPr/>
          </p:nvSpPr>
          <p:spPr>
            <a:xfrm>
              <a:off x="0" y="0"/>
              <a:ext cx="4405901" cy="1008829"/>
            </a:xfrm>
            <a:custGeom>
              <a:avLst/>
              <a:gdLst/>
              <a:ahLst/>
              <a:cxnLst/>
              <a:rect l="l" t="t" r="r" b="b"/>
              <a:pathLst>
                <a:path w="4405901" h="1008829">
                  <a:moveTo>
                    <a:pt x="23602" y="0"/>
                  </a:moveTo>
                  <a:lnTo>
                    <a:pt x="4382298" y="0"/>
                  </a:lnTo>
                  <a:cubicBezTo>
                    <a:pt x="4395334" y="0"/>
                    <a:pt x="4405901" y="10567"/>
                    <a:pt x="4405901" y="23602"/>
                  </a:cubicBezTo>
                  <a:lnTo>
                    <a:pt x="4405901" y="985226"/>
                  </a:lnTo>
                  <a:cubicBezTo>
                    <a:pt x="4405901" y="998262"/>
                    <a:pt x="4395334" y="1008829"/>
                    <a:pt x="4382298" y="1008829"/>
                  </a:cubicBezTo>
                  <a:lnTo>
                    <a:pt x="23602" y="1008829"/>
                  </a:lnTo>
                  <a:cubicBezTo>
                    <a:pt x="10567" y="1008829"/>
                    <a:pt x="0" y="998262"/>
                    <a:pt x="0" y="985226"/>
                  </a:cubicBezTo>
                  <a:lnTo>
                    <a:pt x="0" y="23602"/>
                  </a:lnTo>
                  <a:cubicBezTo>
                    <a:pt x="0" y="10567"/>
                    <a:pt x="10567" y="0"/>
                    <a:pt x="23602"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5" name="TextBox 25"/>
            <p:cNvSpPr txBox="1"/>
            <p:nvPr/>
          </p:nvSpPr>
          <p:spPr>
            <a:xfrm>
              <a:off x="0" y="-66675"/>
              <a:ext cx="4405901" cy="1075504"/>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094932" y="5227559"/>
            <a:ext cx="16728654" cy="3830397"/>
            <a:chOff x="0" y="0"/>
            <a:chExt cx="4405901" cy="1008829"/>
          </a:xfrm>
        </p:grpSpPr>
        <p:sp>
          <p:nvSpPr>
            <p:cNvPr id="27" name="Freeform 27"/>
            <p:cNvSpPr/>
            <p:nvPr/>
          </p:nvSpPr>
          <p:spPr>
            <a:xfrm>
              <a:off x="0" y="0"/>
              <a:ext cx="4405901" cy="1008829"/>
            </a:xfrm>
            <a:custGeom>
              <a:avLst/>
              <a:gdLst/>
              <a:ahLst/>
              <a:cxnLst/>
              <a:rect l="l" t="t" r="r" b="b"/>
              <a:pathLst>
                <a:path w="4405901" h="1008829">
                  <a:moveTo>
                    <a:pt x="23602" y="0"/>
                  </a:moveTo>
                  <a:lnTo>
                    <a:pt x="4382298" y="0"/>
                  </a:lnTo>
                  <a:cubicBezTo>
                    <a:pt x="4395334" y="0"/>
                    <a:pt x="4405901" y="10567"/>
                    <a:pt x="4405901" y="23602"/>
                  </a:cubicBezTo>
                  <a:lnTo>
                    <a:pt x="4405901" y="985226"/>
                  </a:lnTo>
                  <a:cubicBezTo>
                    <a:pt x="4405901" y="998262"/>
                    <a:pt x="4395334" y="1008829"/>
                    <a:pt x="4382298" y="1008829"/>
                  </a:cubicBezTo>
                  <a:lnTo>
                    <a:pt x="23602" y="1008829"/>
                  </a:lnTo>
                  <a:cubicBezTo>
                    <a:pt x="10567" y="1008829"/>
                    <a:pt x="0" y="998262"/>
                    <a:pt x="0" y="985226"/>
                  </a:cubicBezTo>
                  <a:lnTo>
                    <a:pt x="0" y="23602"/>
                  </a:lnTo>
                  <a:cubicBezTo>
                    <a:pt x="0" y="10567"/>
                    <a:pt x="10567" y="0"/>
                    <a:pt x="23602" y="0"/>
                  </a:cubicBezTo>
                  <a:close/>
                </a:path>
              </a:pathLst>
            </a:custGeom>
            <a:solidFill>
              <a:srgbClr val="21DEE8">
                <a:alpha val="12941"/>
              </a:srgbClr>
            </a:solidFill>
          </p:spPr>
          <p:txBody>
            <a:bodyPr/>
            <a:lstStyle/>
            <a:p>
              <a:endParaRPr lang="en-US"/>
            </a:p>
          </p:txBody>
        </p:sp>
        <p:sp>
          <p:nvSpPr>
            <p:cNvPr id="28" name="TextBox 28"/>
            <p:cNvSpPr txBox="1"/>
            <p:nvPr/>
          </p:nvSpPr>
          <p:spPr>
            <a:xfrm>
              <a:off x="0" y="-66675"/>
              <a:ext cx="4405901" cy="1075504"/>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1312388" y="5105725"/>
            <a:ext cx="11054776" cy="1746250"/>
          </a:xfrm>
          <a:prstGeom prst="rect">
            <a:avLst/>
          </a:prstGeom>
        </p:spPr>
        <p:txBody>
          <a:bodyPr lIns="0" tIns="0" rIns="0" bIns="0" rtlCol="0" anchor="t">
            <a:spAutoFit/>
          </a:bodyPr>
          <a:lstStyle/>
          <a:p>
            <a:pPr marL="431801" lvl="1" indent="-215900" algn="l">
              <a:lnSpc>
                <a:spcPts val="3500"/>
              </a:lnSpc>
              <a:buFont typeface="Arial"/>
              <a:buChar char="•"/>
            </a:pPr>
            <a:r>
              <a:rPr lang="en-US" sz="2000">
                <a:solidFill>
                  <a:srgbClr val="FFFFFF"/>
                </a:solidFill>
                <a:latin typeface="Poppins"/>
                <a:ea typeface="Poppins"/>
                <a:cs typeface="Poppins"/>
                <a:sym typeface="Poppins"/>
              </a:rPr>
              <a:t>Streamlit là thư viện Python mã nguồn mở giúp tạo web app tương tác nhanh chóng, không cần biết front-end.</a:t>
            </a:r>
          </a:p>
          <a:p>
            <a:pPr marL="431801" lvl="1" indent="-215900" algn="l">
              <a:lnSpc>
                <a:spcPts val="3500"/>
              </a:lnSpc>
              <a:buFont typeface="Arial"/>
              <a:buChar char="•"/>
            </a:pPr>
            <a:r>
              <a:rPr lang="en-US" sz="2000">
                <a:solidFill>
                  <a:srgbClr val="FFFFFF"/>
                </a:solidFill>
                <a:latin typeface="Poppins"/>
                <a:ea typeface="Poppins"/>
                <a:cs typeface="Poppins"/>
                <a:sym typeface="Poppins"/>
              </a:rPr>
              <a:t>Được dùng nhiều trong AI và Data Science để làm dashboard, demo mô hình, chatbot...</a:t>
            </a:r>
          </a:p>
        </p:txBody>
      </p:sp>
      <p:grpSp>
        <p:nvGrpSpPr>
          <p:cNvPr id="15" name="Group 15"/>
          <p:cNvGrpSpPr/>
          <p:nvPr/>
        </p:nvGrpSpPr>
        <p:grpSpPr>
          <a:xfrm>
            <a:off x="1028700" y="4869742"/>
            <a:ext cx="11610653" cy="2275366"/>
            <a:chOff x="0" y="0"/>
            <a:chExt cx="3057950" cy="599273"/>
          </a:xfrm>
        </p:grpSpPr>
        <p:sp>
          <p:nvSpPr>
            <p:cNvPr id="16" name="Freeform 16"/>
            <p:cNvSpPr/>
            <p:nvPr/>
          </p:nvSpPr>
          <p:spPr>
            <a:xfrm>
              <a:off x="0" y="0"/>
              <a:ext cx="3057950" cy="599273"/>
            </a:xfrm>
            <a:custGeom>
              <a:avLst/>
              <a:gdLst/>
              <a:ahLst/>
              <a:cxnLst/>
              <a:rect l="l" t="t" r="r" b="b"/>
              <a:pathLst>
                <a:path w="3057950" h="599273">
                  <a:moveTo>
                    <a:pt x="34007" y="0"/>
                  </a:moveTo>
                  <a:lnTo>
                    <a:pt x="3023943" y="0"/>
                  </a:lnTo>
                  <a:cubicBezTo>
                    <a:pt x="3032962" y="0"/>
                    <a:pt x="3041612" y="3583"/>
                    <a:pt x="3047990" y="9960"/>
                  </a:cubicBezTo>
                  <a:cubicBezTo>
                    <a:pt x="3054367" y="16338"/>
                    <a:pt x="3057950" y="24987"/>
                    <a:pt x="3057950" y="34007"/>
                  </a:cubicBezTo>
                  <a:lnTo>
                    <a:pt x="3057950" y="565267"/>
                  </a:lnTo>
                  <a:cubicBezTo>
                    <a:pt x="3057950" y="574286"/>
                    <a:pt x="3054367" y="582936"/>
                    <a:pt x="3047990" y="589313"/>
                  </a:cubicBezTo>
                  <a:cubicBezTo>
                    <a:pt x="3041612" y="595690"/>
                    <a:pt x="3032962" y="599273"/>
                    <a:pt x="3023943" y="599273"/>
                  </a:cubicBezTo>
                  <a:lnTo>
                    <a:pt x="34007" y="599273"/>
                  </a:lnTo>
                  <a:cubicBezTo>
                    <a:pt x="24987" y="599273"/>
                    <a:pt x="16338" y="595690"/>
                    <a:pt x="9960" y="589313"/>
                  </a:cubicBezTo>
                  <a:cubicBezTo>
                    <a:pt x="3583" y="582936"/>
                    <a:pt x="0" y="574286"/>
                    <a:pt x="0" y="565267"/>
                  </a:cubicBezTo>
                  <a:lnTo>
                    <a:pt x="0" y="34007"/>
                  </a:lnTo>
                  <a:cubicBezTo>
                    <a:pt x="0" y="24987"/>
                    <a:pt x="3583" y="16338"/>
                    <a:pt x="9960" y="9960"/>
                  </a:cubicBezTo>
                  <a:cubicBezTo>
                    <a:pt x="16338" y="3583"/>
                    <a:pt x="24987" y="0"/>
                    <a:pt x="3400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7" name="TextBox 17"/>
            <p:cNvSpPr txBox="1"/>
            <p:nvPr/>
          </p:nvSpPr>
          <p:spPr>
            <a:xfrm>
              <a:off x="0" y="-66675"/>
              <a:ext cx="3057950" cy="665948"/>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040198" y="4907842"/>
            <a:ext cx="11599155" cy="2275366"/>
            <a:chOff x="0" y="0"/>
            <a:chExt cx="3054921" cy="599273"/>
          </a:xfrm>
        </p:grpSpPr>
        <p:sp>
          <p:nvSpPr>
            <p:cNvPr id="19" name="Freeform 19"/>
            <p:cNvSpPr/>
            <p:nvPr/>
          </p:nvSpPr>
          <p:spPr>
            <a:xfrm>
              <a:off x="0" y="0"/>
              <a:ext cx="3054921" cy="599273"/>
            </a:xfrm>
            <a:custGeom>
              <a:avLst/>
              <a:gdLst/>
              <a:ahLst/>
              <a:cxnLst/>
              <a:rect l="l" t="t" r="r" b="b"/>
              <a:pathLst>
                <a:path w="3054921" h="599273">
                  <a:moveTo>
                    <a:pt x="34040" y="0"/>
                  </a:moveTo>
                  <a:lnTo>
                    <a:pt x="3020881" y="0"/>
                  </a:lnTo>
                  <a:cubicBezTo>
                    <a:pt x="3029909" y="0"/>
                    <a:pt x="3038568" y="3586"/>
                    <a:pt x="3044951" y="9970"/>
                  </a:cubicBezTo>
                  <a:cubicBezTo>
                    <a:pt x="3051335" y="16354"/>
                    <a:pt x="3054921" y="25012"/>
                    <a:pt x="3054921" y="34040"/>
                  </a:cubicBezTo>
                  <a:lnTo>
                    <a:pt x="3054921" y="565233"/>
                  </a:lnTo>
                  <a:cubicBezTo>
                    <a:pt x="3054921" y="574261"/>
                    <a:pt x="3051335" y="582919"/>
                    <a:pt x="3044951" y="589303"/>
                  </a:cubicBezTo>
                  <a:cubicBezTo>
                    <a:pt x="3038568" y="595687"/>
                    <a:pt x="3029909" y="599273"/>
                    <a:pt x="3020881" y="599273"/>
                  </a:cubicBezTo>
                  <a:lnTo>
                    <a:pt x="34040" y="599273"/>
                  </a:lnTo>
                  <a:cubicBezTo>
                    <a:pt x="25012" y="599273"/>
                    <a:pt x="16354" y="595687"/>
                    <a:pt x="9970" y="589303"/>
                  </a:cubicBezTo>
                  <a:cubicBezTo>
                    <a:pt x="3586" y="582919"/>
                    <a:pt x="0" y="574261"/>
                    <a:pt x="0" y="565233"/>
                  </a:cubicBezTo>
                  <a:lnTo>
                    <a:pt x="0" y="34040"/>
                  </a:lnTo>
                  <a:cubicBezTo>
                    <a:pt x="0" y="25012"/>
                    <a:pt x="3586" y="16354"/>
                    <a:pt x="9970" y="9970"/>
                  </a:cubicBezTo>
                  <a:cubicBezTo>
                    <a:pt x="16354" y="3586"/>
                    <a:pt x="25012" y="0"/>
                    <a:pt x="34040" y="0"/>
                  </a:cubicBezTo>
                  <a:close/>
                </a:path>
              </a:pathLst>
            </a:custGeom>
            <a:solidFill>
              <a:srgbClr val="21DEE8">
                <a:alpha val="12941"/>
              </a:srgbClr>
            </a:solidFill>
          </p:spPr>
          <p:txBody>
            <a:bodyPr/>
            <a:lstStyle/>
            <a:p>
              <a:endParaRPr lang="en-US"/>
            </a:p>
          </p:txBody>
        </p:sp>
        <p:sp>
          <p:nvSpPr>
            <p:cNvPr id="20" name="TextBox 20"/>
            <p:cNvSpPr txBox="1"/>
            <p:nvPr/>
          </p:nvSpPr>
          <p:spPr>
            <a:xfrm>
              <a:off x="0" y="-66675"/>
              <a:ext cx="3054921" cy="665948"/>
            </a:xfrm>
            <a:prstGeom prst="rect">
              <a:avLst/>
            </a:prstGeom>
          </p:spPr>
          <p:txBody>
            <a:bodyPr lIns="50800" tIns="50800" rIns="50800" bIns="50800" rtlCol="0" anchor="ctr"/>
            <a:lstStyle/>
            <a:p>
              <a:pPr algn="ctr">
                <a:lnSpc>
                  <a:spcPts val="2800"/>
                </a:lnSpc>
              </a:pPr>
              <a:endParaRPr/>
            </a:p>
          </p:txBody>
        </p:sp>
      </p:grpSp>
      <p:sp>
        <p:nvSpPr>
          <p:cNvPr id="21" name="Freeform 21"/>
          <p:cNvSpPr/>
          <p:nvPr/>
        </p:nvSpPr>
        <p:spPr>
          <a:xfrm>
            <a:off x="13021426" y="3884795"/>
            <a:ext cx="4735928" cy="3155312"/>
          </a:xfrm>
          <a:custGeom>
            <a:avLst/>
            <a:gdLst/>
            <a:ahLst/>
            <a:cxnLst/>
            <a:rect l="l" t="t" r="r" b="b"/>
            <a:pathLst>
              <a:path w="4735928" h="3155312">
                <a:moveTo>
                  <a:pt x="0" y="0"/>
                </a:moveTo>
                <a:lnTo>
                  <a:pt x="4735928" y="0"/>
                </a:lnTo>
                <a:lnTo>
                  <a:pt x="4735928" y="3155312"/>
                </a:lnTo>
                <a:lnTo>
                  <a:pt x="0" y="3155312"/>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3" name="TextBox 23"/>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4" name="TextBox 24"/>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5" name="TextBox 25"/>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6" name="TextBox 26"/>
          <p:cNvSpPr txBox="1"/>
          <p:nvPr/>
        </p:nvSpPr>
        <p:spPr>
          <a:xfrm>
            <a:off x="1028700" y="1887969"/>
            <a:ext cx="1427758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Ứng dụng Streamlit</a:t>
            </a:r>
          </a:p>
        </p:txBody>
      </p:sp>
      <p:sp>
        <p:nvSpPr>
          <p:cNvPr id="27" name="TextBox 27"/>
          <p:cNvSpPr txBox="1"/>
          <p:nvPr/>
        </p:nvSpPr>
        <p:spPr>
          <a:xfrm>
            <a:off x="1040198" y="3565875"/>
            <a:ext cx="10785273" cy="1151467"/>
          </a:xfrm>
          <a:prstGeom prst="rect">
            <a:avLst/>
          </a:prstGeom>
        </p:spPr>
        <p:txBody>
          <a:bodyPr lIns="0" tIns="0" rIns="0" bIns="0" rtlCol="0" anchor="t">
            <a:spAutoFit/>
          </a:bodyPr>
          <a:lstStyle/>
          <a:p>
            <a:pPr marL="0" lvl="0" indent="0" algn="l">
              <a:lnSpc>
                <a:spcPts val="8458"/>
              </a:lnSpc>
              <a:spcBef>
                <a:spcPct val="0"/>
              </a:spcBef>
            </a:pPr>
            <a:r>
              <a:rPr lang="en-US" sz="6041" b="1" u="none" strike="noStrike">
                <a:solidFill>
                  <a:srgbClr val="FFFFFF"/>
                </a:solidFill>
                <a:latin typeface="Neo Sans Bold"/>
                <a:ea typeface="Neo Sans Bold"/>
                <a:cs typeface="Neo Sans Bold"/>
                <a:sym typeface="Neo Sans Bold"/>
              </a:rPr>
              <a:t>tạo giao diện web cho Gạo AI</a:t>
            </a:r>
          </a:p>
        </p:txBody>
      </p:sp>
      <p:sp>
        <p:nvSpPr>
          <p:cNvPr id="28" name="TextBox 28"/>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9" name="TextBox 29"/>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933618" y="8302723"/>
            <a:ext cx="3533438" cy="928827"/>
          </a:xfrm>
          <a:custGeom>
            <a:avLst/>
            <a:gdLst/>
            <a:ahLst/>
            <a:cxnLst/>
            <a:rect l="l" t="t" r="r" b="b"/>
            <a:pathLst>
              <a:path w="3533438" h="928827">
                <a:moveTo>
                  <a:pt x="0" y="0"/>
                </a:moveTo>
                <a:lnTo>
                  <a:pt x="3533438" y="0"/>
                </a:lnTo>
                <a:lnTo>
                  <a:pt x="3533438" y="928826"/>
                </a:lnTo>
                <a:lnTo>
                  <a:pt x="0" y="928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873299" y="5764850"/>
            <a:ext cx="6614964" cy="3634105"/>
          </a:xfrm>
          <a:prstGeom prst="rect">
            <a:avLst/>
          </a:prstGeom>
        </p:spPr>
        <p:txBody>
          <a:bodyPr lIns="0" tIns="0" rIns="0" bIns="0" rtlCol="0" anchor="t">
            <a:spAutoFit/>
          </a:bodyPr>
          <a:lstStyle/>
          <a:p>
            <a:pPr algn="l">
              <a:lnSpc>
                <a:spcPts val="4160"/>
              </a:lnSpc>
            </a:pPr>
            <a:r>
              <a:rPr lang="en-US" sz="2000">
                <a:solidFill>
                  <a:srgbClr val="FFFFFF"/>
                </a:solidFill>
                <a:latin typeface="Poppins"/>
                <a:ea typeface="Poppins"/>
                <a:cs typeface="Poppins"/>
                <a:sym typeface="Poppins"/>
              </a:rPr>
              <a:t>Một số widget phổ biến được ứng dụng:</a:t>
            </a:r>
          </a:p>
          <a:p>
            <a:pPr marL="431801" lvl="1" indent="-215900" algn="l">
              <a:lnSpc>
                <a:spcPts val="4160"/>
              </a:lnSpc>
              <a:buFont typeface="Arial"/>
              <a:buChar char="•"/>
            </a:pPr>
            <a:r>
              <a:rPr lang="en-US" sz="2000">
                <a:solidFill>
                  <a:srgbClr val="FFFFFF"/>
                </a:solidFill>
                <a:latin typeface="Poppins"/>
                <a:ea typeface="Poppins"/>
                <a:cs typeface="Poppins"/>
                <a:sym typeface="Poppins"/>
              </a:rPr>
              <a:t>st.title(), st.header() → Tiêu đề</a:t>
            </a:r>
          </a:p>
          <a:p>
            <a:pPr marL="431801" lvl="1" indent="-215900" algn="l">
              <a:lnSpc>
                <a:spcPts val="4160"/>
              </a:lnSpc>
              <a:buFont typeface="Arial"/>
              <a:buChar char="•"/>
            </a:pPr>
            <a:r>
              <a:rPr lang="en-US" sz="2000">
                <a:solidFill>
                  <a:srgbClr val="FFFFFF"/>
                </a:solidFill>
                <a:latin typeface="Poppins"/>
                <a:ea typeface="Poppins"/>
                <a:cs typeface="Poppins"/>
                <a:sym typeface="Poppins"/>
              </a:rPr>
              <a:t>st.write() → Hiển thị văn bản, bảng, ảnh...</a:t>
            </a:r>
          </a:p>
          <a:p>
            <a:pPr marL="431801" lvl="1" indent="-215900" algn="l">
              <a:lnSpc>
                <a:spcPts val="4160"/>
              </a:lnSpc>
              <a:buFont typeface="Arial"/>
              <a:buChar char="•"/>
            </a:pPr>
            <a:r>
              <a:rPr lang="en-US" sz="2000">
                <a:solidFill>
                  <a:srgbClr val="FFFFFF"/>
                </a:solidFill>
                <a:latin typeface="Poppins"/>
                <a:ea typeface="Poppins"/>
                <a:cs typeface="Poppins"/>
                <a:sym typeface="Poppins"/>
              </a:rPr>
              <a:t>st.text_input(), st.button() → Nhập liệu, tương tác</a:t>
            </a:r>
          </a:p>
          <a:p>
            <a:pPr marL="431801" lvl="1" indent="-215900" algn="l">
              <a:lnSpc>
                <a:spcPts val="4160"/>
              </a:lnSpc>
              <a:buFont typeface="Arial"/>
              <a:buChar char="•"/>
            </a:pPr>
            <a:r>
              <a:rPr lang="en-US" sz="2000">
                <a:solidFill>
                  <a:srgbClr val="FFFFFF"/>
                </a:solidFill>
                <a:latin typeface="Poppins"/>
                <a:ea typeface="Poppins"/>
                <a:cs typeface="Poppins"/>
                <a:sym typeface="Poppins"/>
              </a:rPr>
              <a:t>st.file_uploader() → Upload file</a:t>
            </a:r>
          </a:p>
          <a:p>
            <a:pPr marL="431801" lvl="1" indent="-215900" algn="l">
              <a:lnSpc>
                <a:spcPts val="4160"/>
              </a:lnSpc>
              <a:buFont typeface="Arial"/>
              <a:buChar char="•"/>
            </a:pPr>
            <a:r>
              <a:rPr lang="en-US" sz="2000">
                <a:solidFill>
                  <a:srgbClr val="FFFFFF"/>
                </a:solidFill>
                <a:latin typeface="Poppins"/>
                <a:ea typeface="Poppins"/>
                <a:cs typeface="Poppins"/>
                <a:sym typeface="Poppins"/>
              </a:rPr>
              <a:t>st.selectbox() → Chọn lựa</a:t>
            </a:r>
          </a:p>
          <a:p>
            <a:pPr algn="l">
              <a:lnSpc>
                <a:spcPts val="4160"/>
              </a:lnSpc>
            </a:pPr>
            <a:r>
              <a:rPr lang="en-US" sz="2000">
                <a:solidFill>
                  <a:srgbClr val="FFFFFF"/>
                </a:solidFill>
                <a:latin typeface="Poppins"/>
                <a:ea typeface="Poppins"/>
                <a:cs typeface="Poppins"/>
                <a:sym typeface="Poppins"/>
              </a:rPr>
              <a:t>➡️ Giúp tạo UI nhanh mà không cần HTML/CSS.</a:t>
            </a:r>
          </a:p>
        </p:txBody>
      </p:sp>
      <p:grpSp>
        <p:nvGrpSpPr>
          <p:cNvPr id="15" name="Group 15"/>
          <p:cNvGrpSpPr/>
          <p:nvPr/>
        </p:nvGrpSpPr>
        <p:grpSpPr>
          <a:xfrm>
            <a:off x="734933" y="5719692"/>
            <a:ext cx="6987825" cy="3830397"/>
            <a:chOff x="0" y="0"/>
            <a:chExt cx="1840415" cy="1008829"/>
          </a:xfrm>
        </p:grpSpPr>
        <p:sp>
          <p:nvSpPr>
            <p:cNvPr id="16" name="Freeform 16"/>
            <p:cNvSpPr/>
            <p:nvPr/>
          </p:nvSpPr>
          <p:spPr>
            <a:xfrm>
              <a:off x="0" y="0"/>
              <a:ext cx="1840415" cy="1008829"/>
            </a:xfrm>
            <a:custGeom>
              <a:avLst/>
              <a:gdLst/>
              <a:ahLst/>
              <a:cxnLst/>
              <a:rect l="l" t="t" r="r" b="b"/>
              <a:pathLst>
                <a:path w="1840415" h="1008829">
                  <a:moveTo>
                    <a:pt x="56504" y="0"/>
                  </a:moveTo>
                  <a:lnTo>
                    <a:pt x="1783911" y="0"/>
                  </a:lnTo>
                  <a:cubicBezTo>
                    <a:pt x="1815117" y="0"/>
                    <a:pt x="1840415" y="25298"/>
                    <a:pt x="1840415" y="56504"/>
                  </a:cubicBezTo>
                  <a:lnTo>
                    <a:pt x="1840415" y="952325"/>
                  </a:lnTo>
                  <a:cubicBezTo>
                    <a:pt x="1840415" y="983531"/>
                    <a:pt x="1815117" y="1008829"/>
                    <a:pt x="1783911" y="1008829"/>
                  </a:cubicBezTo>
                  <a:lnTo>
                    <a:pt x="56504" y="1008829"/>
                  </a:lnTo>
                  <a:cubicBezTo>
                    <a:pt x="25298" y="1008829"/>
                    <a:pt x="0" y="983531"/>
                    <a:pt x="0" y="952325"/>
                  </a:cubicBezTo>
                  <a:lnTo>
                    <a:pt x="0" y="56504"/>
                  </a:lnTo>
                  <a:cubicBezTo>
                    <a:pt x="0" y="25298"/>
                    <a:pt x="25298" y="0"/>
                    <a:pt x="56504" y="0"/>
                  </a:cubicBezTo>
                  <a:close/>
                </a:path>
              </a:pathLst>
            </a:custGeom>
            <a:solidFill>
              <a:srgbClr val="21DEE8">
                <a:alpha val="12941"/>
              </a:srgbClr>
            </a:solidFill>
          </p:spPr>
          <p:txBody>
            <a:bodyPr/>
            <a:lstStyle/>
            <a:p>
              <a:endParaRPr lang="en-US"/>
            </a:p>
          </p:txBody>
        </p:sp>
        <p:sp>
          <p:nvSpPr>
            <p:cNvPr id="17" name="TextBox 17"/>
            <p:cNvSpPr txBox="1"/>
            <p:nvPr/>
          </p:nvSpPr>
          <p:spPr>
            <a:xfrm>
              <a:off x="0" y="-66675"/>
              <a:ext cx="1840415" cy="1075504"/>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734933" y="5681592"/>
            <a:ext cx="6987825" cy="3868497"/>
            <a:chOff x="0" y="0"/>
            <a:chExt cx="1840415" cy="1018864"/>
          </a:xfrm>
        </p:grpSpPr>
        <p:sp>
          <p:nvSpPr>
            <p:cNvPr id="19" name="Freeform 19"/>
            <p:cNvSpPr/>
            <p:nvPr/>
          </p:nvSpPr>
          <p:spPr>
            <a:xfrm>
              <a:off x="0" y="0"/>
              <a:ext cx="1840415" cy="1018864"/>
            </a:xfrm>
            <a:custGeom>
              <a:avLst/>
              <a:gdLst/>
              <a:ahLst/>
              <a:cxnLst/>
              <a:rect l="l" t="t" r="r" b="b"/>
              <a:pathLst>
                <a:path w="1840415" h="1018864">
                  <a:moveTo>
                    <a:pt x="56504" y="0"/>
                  </a:moveTo>
                  <a:lnTo>
                    <a:pt x="1783911" y="0"/>
                  </a:lnTo>
                  <a:cubicBezTo>
                    <a:pt x="1815117" y="0"/>
                    <a:pt x="1840415" y="25298"/>
                    <a:pt x="1840415" y="56504"/>
                  </a:cubicBezTo>
                  <a:lnTo>
                    <a:pt x="1840415" y="962360"/>
                  </a:lnTo>
                  <a:cubicBezTo>
                    <a:pt x="1840415" y="977346"/>
                    <a:pt x="1834462" y="991718"/>
                    <a:pt x="1823865" y="1002314"/>
                  </a:cubicBezTo>
                  <a:cubicBezTo>
                    <a:pt x="1813269" y="1012911"/>
                    <a:pt x="1798897" y="1018864"/>
                    <a:pt x="1783911" y="1018864"/>
                  </a:cubicBezTo>
                  <a:lnTo>
                    <a:pt x="56504" y="1018864"/>
                  </a:lnTo>
                  <a:cubicBezTo>
                    <a:pt x="25298" y="1018864"/>
                    <a:pt x="0" y="993566"/>
                    <a:pt x="0" y="962360"/>
                  </a:cubicBezTo>
                  <a:lnTo>
                    <a:pt x="0" y="56504"/>
                  </a:lnTo>
                  <a:cubicBezTo>
                    <a:pt x="0" y="25298"/>
                    <a:pt x="25298" y="0"/>
                    <a:pt x="56504"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0" name="TextBox 20"/>
            <p:cNvSpPr txBox="1"/>
            <p:nvPr/>
          </p:nvSpPr>
          <p:spPr>
            <a:xfrm>
              <a:off x="0" y="-66675"/>
              <a:ext cx="1840415" cy="1085539"/>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8633990" y="4451985"/>
            <a:ext cx="9189597" cy="4806315"/>
          </a:xfrm>
          <a:prstGeom prst="rect">
            <a:avLst/>
          </a:prstGeom>
        </p:spPr>
        <p:txBody>
          <a:bodyPr lIns="0" tIns="0" rIns="0" bIns="0" rtlCol="0" anchor="t">
            <a:spAutoFit/>
          </a:bodyPr>
          <a:lstStyle/>
          <a:p>
            <a:pPr algn="l">
              <a:lnSpc>
                <a:spcPts val="3480"/>
              </a:lnSpc>
            </a:pPr>
            <a:r>
              <a:rPr lang="en-US" sz="2000">
                <a:solidFill>
                  <a:srgbClr val="FFFFFF"/>
                </a:solidFill>
                <a:latin typeface="Poppins"/>
                <a:ea typeface="Poppins"/>
                <a:cs typeface="Poppins"/>
                <a:sym typeface="Poppins"/>
              </a:rPr>
              <a:t>Một số widget nâng cao được ứng dụng:</a:t>
            </a:r>
          </a:p>
          <a:p>
            <a:pPr marL="431801" lvl="1" indent="-215900" algn="l">
              <a:lnSpc>
                <a:spcPts val="3480"/>
              </a:lnSpc>
              <a:buFont typeface="Arial"/>
              <a:buChar char="•"/>
            </a:pPr>
            <a:r>
              <a:rPr lang="en-US" sz="2000">
                <a:solidFill>
                  <a:srgbClr val="FFFFFF"/>
                </a:solidFill>
                <a:latin typeface="Poppins"/>
                <a:ea typeface="Poppins"/>
                <a:cs typeface="Poppins"/>
                <a:sym typeface="Poppins"/>
              </a:rPr>
              <a:t>st.session_state: Dùng để giữ dữ liệu không bị mất khi app chạy lại.</a:t>
            </a:r>
          </a:p>
          <a:p>
            <a:pPr marL="431801" lvl="1" indent="-215900" algn="l">
              <a:lnSpc>
                <a:spcPts val="3480"/>
              </a:lnSpc>
              <a:buFont typeface="Arial"/>
              <a:buChar char="•"/>
            </a:pPr>
            <a:r>
              <a:rPr lang="en-US" sz="2000">
                <a:solidFill>
                  <a:srgbClr val="FFFFFF"/>
                </a:solidFill>
                <a:latin typeface="Poppins"/>
                <a:ea typeface="Poppins"/>
                <a:cs typeface="Poppins"/>
                <a:sym typeface="Poppins"/>
              </a:rPr>
              <a:t>st.markdown(..., unsafe_allow_html=True) để biến giao diện với HTML/CSS, cho phép chỉnh giao diện: màu sắc, bố cục, hiệu ứng...</a:t>
            </a:r>
          </a:p>
          <a:p>
            <a:pPr marL="431801" lvl="1" indent="-215900" algn="l">
              <a:lnSpc>
                <a:spcPts val="3480"/>
              </a:lnSpc>
              <a:buFont typeface="Arial"/>
              <a:buChar char="•"/>
            </a:pPr>
            <a:r>
              <a:rPr lang="en-US" sz="2000">
                <a:solidFill>
                  <a:srgbClr val="FFFFFF"/>
                </a:solidFill>
                <a:latin typeface="Poppins"/>
                <a:ea typeface="Poppins"/>
                <a:cs typeface="Poppins"/>
                <a:sym typeface="Poppins"/>
              </a:rPr>
              <a:t>st.cache_resource: Dùng để lưu kết quả của hàm tải mô hình hoặc vector store, tránh load lại mỗi lần chạy. Tiết kiệm thời gian, tăng hiệu suất khi xử lý tài nguyên nặng (ví dụ: HuggingFace Embedding).</a:t>
            </a:r>
          </a:p>
          <a:p>
            <a:pPr marL="431801" lvl="1" indent="-215900" algn="l">
              <a:lnSpc>
                <a:spcPts val="3480"/>
              </a:lnSpc>
              <a:buFont typeface="Arial"/>
              <a:buChar char="•"/>
            </a:pPr>
            <a:r>
              <a:rPr lang="en-US" sz="2000">
                <a:solidFill>
                  <a:srgbClr val="FFFFFF"/>
                </a:solidFill>
                <a:latin typeface="Poppins"/>
                <a:ea typeface="Poppins"/>
                <a:cs typeface="Poppins"/>
                <a:sym typeface="Poppins"/>
              </a:rPr>
              <a:t>Tạo ứng dụng nhiều trang (Multi-page App): Giúp chia ứng dụng thành nhiều file .py, mỗi file là một trang chức năng riêng.</a:t>
            </a:r>
          </a:p>
          <a:p>
            <a:pPr marL="431801" lvl="1" indent="-215900" algn="l">
              <a:lnSpc>
                <a:spcPts val="3480"/>
              </a:lnSpc>
              <a:buFont typeface="Arial"/>
              <a:buChar char="•"/>
            </a:pPr>
            <a:r>
              <a:rPr lang="en-US" sz="2000">
                <a:solidFill>
                  <a:srgbClr val="FFFFFF"/>
                </a:solidFill>
                <a:latin typeface="Poppins"/>
                <a:ea typeface="Poppins"/>
                <a:cs typeface="Poppins"/>
                <a:sym typeface="Poppins"/>
              </a:rPr>
              <a:t>st.experimental_rerun(): Dùng để reload toàn bộ app khi có sự kiện (ví dụ: người dùng tải file).</a:t>
            </a:r>
          </a:p>
        </p:txBody>
      </p:sp>
      <p:grpSp>
        <p:nvGrpSpPr>
          <p:cNvPr id="22" name="Group 22"/>
          <p:cNvGrpSpPr/>
          <p:nvPr/>
        </p:nvGrpSpPr>
        <p:grpSpPr>
          <a:xfrm>
            <a:off x="8461157" y="4405274"/>
            <a:ext cx="9496469" cy="4993682"/>
            <a:chOff x="0" y="0"/>
            <a:chExt cx="2501128" cy="1315208"/>
          </a:xfrm>
        </p:grpSpPr>
        <p:sp>
          <p:nvSpPr>
            <p:cNvPr id="23" name="Freeform 23"/>
            <p:cNvSpPr/>
            <p:nvPr/>
          </p:nvSpPr>
          <p:spPr>
            <a:xfrm>
              <a:off x="0" y="0"/>
              <a:ext cx="2501128" cy="1315208"/>
            </a:xfrm>
            <a:custGeom>
              <a:avLst/>
              <a:gdLst/>
              <a:ahLst/>
              <a:cxnLst/>
              <a:rect l="l" t="t" r="r" b="b"/>
              <a:pathLst>
                <a:path w="2501128" h="1315208">
                  <a:moveTo>
                    <a:pt x="41577" y="0"/>
                  </a:moveTo>
                  <a:lnTo>
                    <a:pt x="2459550" y="0"/>
                  </a:lnTo>
                  <a:cubicBezTo>
                    <a:pt x="2482513" y="0"/>
                    <a:pt x="2501128" y="18615"/>
                    <a:pt x="2501128" y="41577"/>
                  </a:cubicBezTo>
                  <a:lnTo>
                    <a:pt x="2501128" y="1273631"/>
                  </a:lnTo>
                  <a:cubicBezTo>
                    <a:pt x="2501128" y="1296594"/>
                    <a:pt x="2482513" y="1315208"/>
                    <a:pt x="2459550" y="1315208"/>
                  </a:cubicBezTo>
                  <a:lnTo>
                    <a:pt x="41577" y="1315208"/>
                  </a:lnTo>
                  <a:cubicBezTo>
                    <a:pt x="18615" y="1315208"/>
                    <a:pt x="0" y="1296594"/>
                    <a:pt x="0" y="1273631"/>
                  </a:cubicBezTo>
                  <a:lnTo>
                    <a:pt x="0" y="41577"/>
                  </a:lnTo>
                  <a:cubicBezTo>
                    <a:pt x="0" y="18615"/>
                    <a:pt x="18615" y="0"/>
                    <a:pt x="41577" y="0"/>
                  </a:cubicBezTo>
                  <a:close/>
                </a:path>
              </a:pathLst>
            </a:custGeom>
            <a:solidFill>
              <a:srgbClr val="21DEE8">
                <a:alpha val="12941"/>
              </a:srgbClr>
            </a:solidFill>
          </p:spPr>
          <p:txBody>
            <a:bodyPr/>
            <a:lstStyle/>
            <a:p>
              <a:endParaRPr lang="en-US"/>
            </a:p>
          </p:txBody>
        </p:sp>
        <p:sp>
          <p:nvSpPr>
            <p:cNvPr id="24" name="TextBox 24"/>
            <p:cNvSpPr txBox="1"/>
            <p:nvPr/>
          </p:nvSpPr>
          <p:spPr>
            <a:xfrm>
              <a:off x="0" y="-66675"/>
              <a:ext cx="2501128" cy="1381883"/>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8461157" y="4405274"/>
            <a:ext cx="9496469" cy="4993682"/>
            <a:chOff x="0" y="0"/>
            <a:chExt cx="2501128" cy="1315208"/>
          </a:xfrm>
        </p:grpSpPr>
        <p:sp>
          <p:nvSpPr>
            <p:cNvPr id="26" name="Freeform 26"/>
            <p:cNvSpPr/>
            <p:nvPr/>
          </p:nvSpPr>
          <p:spPr>
            <a:xfrm>
              <a:off x="0" y="0"/>
              <a:ext cx="2501128" cy="1315208"/>
            </a:xfrm>
            <a:custGeom>
              <a:avLst/>
              <a:gdLst/>
              <a:ahLst/>
              <a:cxnLst/>
              <a:rect l="l" t="t" r="r" b="b"/>
              <a:pathLst>
                <a:path w="2501128" h="1315208">
                  <a:moveTo>
                    <a:pt x="41577" y="0"/>
                  </a:moveTo>
                  <a:lnTo>
                    <a:pt x="2459550" y="0"/>
                  </a:lnTo>
                  <a:cubicBezTo>
                    <a:pt x="2482513" y="0"/>
                    <a:pt x="2501128" y="18615"/>
                    <a:pt x="2501128" y="41577"/>
                  </a:cubicBezTo>
                  <a:lnTo>
                    <a:pt x="2501128" y="1273631"/>
                  </a:lnTo>
                  <a:cubicBezTo>
                    <a:pt x="2501128" y="1296594"/>
                    <a:pt x="2482513" y="1315208"/>
                    <a:pt x="2459550" y="1315208"/>
                  </a:cubicBezTo>
                  <a:lnTo>
                    <a:pt x="41577" y="1315208"/>
                  </a:lnTo>
                  <a:cubicBezTo>
                    <a:pt x="18615" y="1315208"/>
                    <a:pt x="0" y="1296594"/>
                    <a:pt x="0" y="1273631"/>
                  </a:cubicBezTo>
                  <a:lnTo>
                    <a:pt x="0" y="41577"/>
                  </a:lnTo>
                  <a:cubicBezTo>
                    <a:pt x="0" y="18615"/>
                    <a:pt x="18615" y="0"/>
                    <a:pt x="4157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7" name="TextBox 27"/>
            <p:cNvSpPr txBox="1"/>
            <p:nvPr/>
          </p:nvSpPr>
          <p:spPr>
            <a:xfrm>
              <a:off x="0" y="-66675"/>
              <a:ext cx="2501128" cy="1381883"/>
            </a:xfrm>
            <a:prstGeom prst="rect">
              <a:avLst/>
            </a:prstGeom>
          </p:spPr>
          <p:txBody>
            <a:bodyPr lIns="50800" tIns="50800" rIns="50800" bIns="50800" rtlCol="0" anchor="ctr"/>
            <a:lstStyle/>
            <a:p>
              <a:pPr algn="ctr">
                <a:lnSpc>
                  <a:spcPts val="2800"/>
                </a:lnSpc>
              </a:pPr>
              <a:endParaRPr/>
            </a:p>
          </p:txBody>
        </p:sp>
      </p:grpSp>
      <p:sp>
        <p:nvSpPr>
          <p:cNvPr id="28" name="TextBox 28"/>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9" name="TextBox 29"/>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30" name="TextBox 30"/>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31" name="TextBox 31"/>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32" name="TextBox 32"/>
          <p:cNvSpPr txBox="1"/>
          <p:nvPr/>
        </p:nvSpPr>
        <p:spPr>
          <a:xfrm>
            <a:off x="756738" y="1380833"/>
            <a:ext cx="1427758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Ứng dụng Streamlit</a:t>
            </a:r>
          </a:p>
        </p:txBody>
      </p:sp>
      <p:sp>
        <p:nvSpPr>
          <p:cNvPr id="33" name="TextBox 33"/>
          <p:cNvSpPr txBox="1"/>
          <p:nvPr/>
        </p:nvSpPr>
        <p:spPr>
          <a:xfrm>
            <a:off x="756738" y="3253807"/>
            <a:ext cx="10785273" cy="1151467"/>
          </a:xfrm>
          <a:prstGeom prst="rect">
            <a:avLst/>
          </a:prstGeom>
        </p:spPr>
        <p:txBody>
          <a:bodyPr lIns="0" tIns="0" rIns="0" bIns="0" rtlCol="0" anchor="t">
            <a:spAutoFit/>
          </a:bodyPr>
          <a:lstStyle/>
          <a:p>
            <a:pPr marL="0" lvl="0" indent="0" algn="l">
              <a:lnSpc>
                <a:spcPts val="8458"/>
              </a:lnSpc>
              <a:spcBef>
                <a:spcPct val="0"/>
              </a:spcBef>
            </a:pPr>
            <a:r>
              <a:rPr lang="en-US" sz="6041" b="1" u="none" strike="noStrike">
                <a:solidFill>
                  <a:srgbClr val="FFFFFF"/>
                </a:solidFill>
                <a:latin typeface="Neo Sans Bold"/>
                <a:ea typeface="Neo Sans Bold"/>
                <a:cs typeface="Neo Sans Bold"/>
                <a:sym typeface="Neo Sans Bold"/>
              </a:rPr>
              <a:t>tạo giao diện web cho Gạo AI</a:t>
            </a:r>
          </a:p>
        </p:txBody>
      </p:sp>
      <p:sp>
        <p:nvSpPr>
          <p:cNvPr id="34" name="TextBox 34"/>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35" name="TextBox 35"/>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rot="-5400000">
            <a:off x="-1933618" y="8302723"/>
            <a:ext cx="3533438" cy="928827"/>
          </a:xfrm>
          <a:custGeom>
            <a:avLst/>
            <a:gdLst/>
            <a:ahLst/>
            <a:cxnLst/>
            <a:rect l="l" t="t" r="r" b="b"/>
            <a:pathLst>
              <a:path w="3533438" h="928827">
                <a:moveTo>
                  <a:pt x="0" y="0"/>
                </a:moveTo>
                <a:lnTo>
                  <a:pt x="3533438" y="0"/>
                </a:lnTo>
                <a:lnTo>
                  <a:pt x="3533438" y="928826"/>
                </a:lnTo>
                <a:lnTo>
                  <a:pt x="0" y="928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785678" y="4886325"/>
            <a:ext cx="9189597" cy="3604895"/>
          </a:xfrm>
          <a:prstGeom prst="rect">
            <a:avLst/>
          </a:prstGeom>
        </p:spPr>
        <p:txBody>
          <a:bodyPr lIns="0" tIns="0" rIns="0" bIns="0" rtlCol="0" anchor="t">
            <a:spAutoFit/>
          </a:bodyPr>
          <a:lstStyle/>
          <a:p>
            <a:pPr marL="431801" lvl="1" indent="-215900" algn="l">
              <a:lnSpc>
                <a:spcPts val="4840"/>
              </a:lnSpc>
              <a:buFont typeface="Arial"/>
              <a:buChar char="•"/>
            </a:pPr>
            <a:r>
              <a:rPr lang="en-US" sz="2000">
                <a:solidFill>
                  <a:srgbClr val="FFFFFF"/>
                </a:solidFill>
                <a:latin typeface="Poppins"/>
                <a:ea typeface="Poppins"/>
                <a:cs typeface="Poppins"/>
                <a:sym typeface="Poppins"/>
              </a:rPr>
              <a:t>✅ Trả lời nhanh, chính xác dựa trên tài liệu của bạn</a:t>
            </a:r>
          </a:p>
          <a:p>
            <a:pPr marL="431801" lvl="1" indent="-215900" algn="l">
              <a:lnSpc>
                <a:spcPts val="4840"/>
              </a:lnSpc>
              <a:buFont typeface="Arial"/>
              <a:buChar char="•"/>
            </a:pPr>
            <a:r>
              <a:rPr lang="en-US" sz="2000">
                <a:solidFill>
                  <a:srgbClr val="FFFFFF"/>
                </a:solidFill>
                <a:latin typeface="Poppins"/>
                <a:ea typeface="Poppins"/>
                <a:cs typeface="Poppins"/>
                <a:sym typeface="Poppins"/>
              </a:rPr>
              <a:t>🔍 Tìm kiếm thông minh nhờ mô hình Embedding tiếng Việt</a:t>
            </a:r>
          </a:p>
          <a:p>
            <a:pPr marL="431801" lvl="1" indent="-215900" algn="l">
              <a:lnSpc>
                <a:spcPts val="4840"/>
              </a:lnSpc>
              <a:buFont typeface="Arial"/>
              <a:buChar char="•"/>
            </a:pPr>
            <a:r>
              <a:rPr lang="en-US" sz="2000">
                <a:solidFill>
                  <a:srgbClr val="FFFFFF"/>
                </a:solidFill>
                <a:latin typeface="Poppins"/>
                <a:ea typeface="Poppins"/>
                <a:cs typeface="Poppins"/>
                <a:sym typeface="Poppins"/>
              </a:rPr>
              <a:t>♻️ Dễ mở rộng, tùy biến với LangChain + Streamlit</a:t>
            </a:r>
          </a:p>
          <a:p>
            <a:pPr marL="431801" lvl="1" indent="-215900" algn="l">
              <a:lnSpc>
                <a:spcPts val="4840"/>
              </a:lnSpc>
              <a:buFont typeface="Arial"/>
              <a:buChar char="•"/>
            </a:pPr>
            <a:r>
              <a:rPr lang="en-US" sz="2000">
                <a:solidFill>
                  <a:srgbClr val="FFFFFF"/>
                </a:solidFill>
                <a:latin typeface="Poppins"/>
                <a:ea typeface="Poppins"/>
                <a:cs typeface="Poppins"/>
                <a:sym typeface="Poppins"/>
              </a:rPr>
              <a:t>📁 Hỗ trợ nhiều nguồn: GitHub, file upload, thư mục cục bộ</a:t>
            </a:r>
          </a:p>
          <a:p>
            <a:pPr marL="431801" lvl="1" indent="-215900" algn="l">
              <a:lnSpc>
                <a:spcPts val="4840"/>
              </a:lnSpc>
              <a:buFont typeface="Arial"/>
              <a:buChar char="•"/>
            </a:pPr>
            <a:r>
              <a:rPr lang="en-US" sz="2000">
                <a:solidFill>
                  <a:srgbClr val="FFFFFF"/>
                </a:solidFill>
                <a:latin typeface="Poppins"/>
                <a:ea typeface="Poppins"/>
                <a:cs typeface="Poppins"/>
                <a:sym typeface="Poppins"/>
              </a:rPr>
              <a:t>📊 Tương tác thân thiện với giao diện web đơn giản, dễ dùng</a:t>
            </a:r>
          </a:p>
          <a:p>
            <a:pPr algn="l">
              <a:lnSpc>
                <a:spcPts val="4840"/>
              </a:lnSpc>
            </a:pPr>
            <a:endParaRPr lang="en-US" sz="2000">
              <a:solidFill>
                <a:srgbClr val="FFFFFF"/>
              </a:solidFill>
              <a:latin typeface="Poppins"/>
              <a:ea typeface="Poppins"/>
              <a:cs typeface="Poppins"/>
              <a:sym typeface="Poppins"/>
            </a:endParaRPr>
          </a:p>
        </p:txBody>
      </p:sp>
      <p:grpSp>
        <p:nvGrpSpPr>
          <p:cNvPr id="15" name="Group 15"/>
          <p:cNvGrpSpPr/>
          <p:nvPr/>
        </p:nvGrpSpPr>
        <p:grpSpPr>
          <a:xfrm>
            <a:off x="785678" y="4843424"/>
            <a:ext cx="9496469" cy="3241457"/>
            <a:chOff x="0" y="0"/>
            <a:chExt cx="2501128" cy="853717"/>
          </a:xfrm>
        </p:grpSpPr>
        <p:sp>
          <p:nvSpPr>
            <p:cNvPr id="16" name="Freeform 16"/>
            <p:cNvSpPr/>
            <p:nvPr/>
          </p:nvSpPr>
          <p:spPr>
            <a:xfrm>
              <a:off x="0" y="0"/>
              <a:ext cx="2501128" cy="853717"/>
            </a:xfrm>
            <a:custGeom>
              <a:avLst/>
              <a:gdLst/>
              <a:ahLst/>
              <a:cxnLst/>
              <a:rect l="l" t="t" r="r" b="b"/>
              <a:pathLst>
                <a:path w="2501128" h="853717">
                  <a:moveTo>
                    <a:pt x="41577" y="0"/>
                  </a:moveTo>
                  <a:lnTo>
                    <a:pt x="2459550" y="0"/>
                  </a:lnTo>
                  <a:cubicBezTo>
                    <a:pt x="2482513" y="0"/>
                    <a:pt x="2501128" y="18615"/>
                    <a:pt x="2501128" y="41577"/>
                  </a:cubicBezTo>
                  <a:lnTo>
                    <a:pt x="2501128" y="812140"/>
                  </a:lnTo>
                  <a:cubicBezTo>
                    <a:pt x="2501128" y="835102"/>
                    <a:pt x="2482513" y="853717"/>
                    <a:pt x="2459550" y="853717"/>
                  </a:cubicBezTo>
                  <a:lnTo>
                    <a:pt x="41577" y="853717"/>
                  </a:lnTo>
                  <a:cubicBezTo>
                    <a:pt x="18615" y="853717"/>
                    <a:pt x="0" y="835102"/>
                    <a:pt x="0" y="812140"/>
                  </a:cubicBezTo>
                  <a:lnTo>
                    <a:pt x="0" y="41577"/>
                  </a:lnTo>
                  <a:cubicBezTo>
                    <a:pt x="0" y="18615"/>
                    <a:pt x="18615" y="0"/>
                    <a:pt x="41577" y="0"/>
                  </a:cubicBezTo>
                  <a:close/>
                </a:path>
              </a:pathLst>
            </a:custGeom>
            <a:solidFill>
              <a:srgbClr val="21DEE8">
                <a:alpha val="12941"/>
              </a:srgbClr>
            </a:solidFill>
          </p:spPr>
          <p:txBody>
            <a:bodyPr/>
            <a:lstStyle/>
            <a:p>
              <a:endParaRPr lang="en-US"/>
            </a:p>
          </p:txBody>
        </p:sp>
        <p:sp>
          <p:nvSpPr>
            <p:cNvPr id="17" name="TextBox 17"/>
            <p:cNvSpPr txBox="1"/>
            <p:nvPr/>
          </p:nvSpPr>
          <p:spPr>
            <a:xfrm>
              <a:off x="0" y="-66675"/>
              <a:ext cx="2501128" cy="920392"/>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750512" y="4843424"/>
            <a:ext cx="9531635" cy="3241457"/>
            <a:chOff x="0" y="0"/>
            <a:chExt cx="2510389" cy="853717"/>
          </a:xfrm>
        </p:grpSpPr>
        <p:sp>
          <p:nvSpPr>
            <p:cNvPr id="19" name="Freeform 19"/>
            <p:cNvSpPr/>
            <p:nvPr/>
          </p:nvSpPr>
          <p:spPr>
            <a:xfrm>
              <a:off x="0" y="0"/>
              <a:ext cx="2510389" cy="853717"/>
            </a:xfrm>
            <a:custGeom>
              <a:avLst/>
              <a:gdLst/>
              <a:ahLst/>
              <a:cxnLst/>
              <a:rect l="l" t="t" r="r" b="b"/>
              <a:pathLst>
                <a:path w="2510389" h="853717">
                  <a:moveTo>
                    <a:pt x="41424" y="0"/>
                  </a:moveTo>
                  <a:lnTo>
                    <a:pt x="2468965" y="0"/>
                  </a:lnTo>
                  <a:cubicBezTo>
                    <a:pt x="2491843" y="0"/>
                    <a:pt x="2510389" y="18546"/>
                    <a:pt x="2510389" y="41424"/>
                  </a:cubicBezTo>
                  <a:lnTo>
                    <a:pt x="2510389" y="812293"/>
                  </a:lnTo>
                  <a:cubicBezTo>
                    <a:pt x="2510389" y="823279"/>
                    <a:pt x="2506025" y="833816"/>
                    <a:pt x="2498257" y="841584"/>
                  </a:cubicBezTo>
                  <a:cubicBezTo>
                    <a:pt x="2490488" y="849353"/>
                    <a:pt x="2479952" y="853717"/>
                    <a:pt x="2468965" y="853717"/>
                  </a:cubicBezTo>
                  <a:lnTo>
                    <a:pt x="41424" y="853717"/>
                  </a:lnTo>
                  <a:cubicBezTo>
                    <a:pt x="18546" y="853717"/>
                    <a:pt x="0" y="835171"/>
                    <a:pt x="0" y="812293"/>
                  </a:cubicBezTo>
                  <a:lnTo>
                    <a:pt x="0" y="41424"/>
                  </a:lnTo>
                  <a:cubicBezTo>
                    <a:pt x="0" y="18546"/>
                    <a:pt x="18546" y="0"/>
                    <a:pt x="41424"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20" name="TextBox 20"/>
            <p:cNvSpPr txBox="1"/>
            <p:nvPr/>
          </p:nvSpPr>
          <p:spPr>
            <a:xfrm>
              <a:off x="0" y="-66675"/>
              <a:ext cx="2510389" cy="920392"/>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2" name="TextBox 22"/>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3" name="TextBox 23"/>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4" name="TextBox 24"/>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5" name="TextBox 25"/>
          <p:cNvSpPr txBox="1"/>
          <p:nvPr/>
        </p:nvSpPr>
        <p:spPr>
          <a:xfrm>
            <a:off x="756738" y="1380833"/>
            <a:ext cx="1427758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26" name="TextBox 26"/>
          <p:cNvSpPr txBox="1"/>
          <p:nvPr/>
        </p:nvSpPr>
        <p:spPr>
          <a:xfrm>
            <a:off x="756738" y="3253807"/>
            <a:ext cx="10785273" cy="1151467"/>
          </a:xfrm>
          <a:prstGeom prst="rect">
            <a:avLst/>
          </a:prstGeom>
        </p:spPr>
        <p:txBody>
          <a:bodyPr lIns="0" tIns="0" rIns="0" bIns="0" rtlCol="0" anchor="t">
            <a:spAutoFit/>
          </a:bodyPr>
          <a:lstStyle/>
          <a:p>
            <a:pPr marL="0" lvl="0" indent="0" algn="l">
              <a:lnSpc>
                <a:spcPts val="8458"/>
              </a:lnSpc>
              <a:spcBef>
                <a:spcPct val="0"/>
              </a:spcBef>
            </a:pPr>
            <a:r>
              <a:rPr lang="en-US" sz="6041" b="1">
                <a:solidFill>
                  <a:srgbClr val="FFFFFF"/>
                </a:solidFill>
                <a:latin typeface="Neo Sans Bold"/>
                <a:ea typeface="Neo Sans Bold"/>
                <a:cs typeface="Neo Sans Bold"/>
                <a:sym typeface="Neo Sans Bold"/>
              </a:rPr>
              <a:t>Tóm tắt điểm mạnh</a:t>
            </a:r>
          </a:p>
        </p:txBody>
      </p:sp>
      <p:sp>
        <p:nvSpPr>
          <p:cNvPr id="27" name="TextBox 27"/>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8" name="TextBox 28"/>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346281" y="5899952"/>
            <a:ext cx="14528835" cy="3259016"/>
            <a:chOff x="0" y="0"/>
            <a:chExt cx="3826524" cy="858342"/>
          </a:xfrm>
        </p:grpSpPr>
        <p:sp>
          <p:nvSpPr>
            <p:cNvPr id="11" name="Freeform 11"/>
            <p:cNvSpPr/>
            <p:nvPr/>
          </p:nvSpPr>
          <p:spPr>
            <a:xfrm>
              <a:off x="0" y="0"/>
              <a:ext cx="3826525" cy="858342"/>
            </a:xfrm>
            <a:custGeom>
              <a:avLst/>
              <a:gdLst/>
              <a:ahLst/>
              <a:cxnLst/>
              <a:rect l="l" t="t" r="r" b="b"/>
              <a:pathLst>
                <a:path w="3826525" h="858342">
                  <a:moveTo>
                    <a:pt x="27176" y="0"/>
                  </a:moveTo>
                  <a:lnTo>
                    <a:pt x="3799348" y="0"/>
                  </a:lnTo>
                  <a:cubicBezTo>
                    <a:pt x="3814357" y="0"/>
                    <a:pt x="3826525" y="12167"/>
                    <a:pt x="3826525" y="27176"/>
                  </a:cubicBezTo>
                  <a:lnTo>
                    <a:pt x="3826525" y="831165"/>
                  </a:lnTo>
                  <a:cubicBezTo>
                    <a:pt x="3826525" y="846174"/>
                    <a:pt x="3814357" y="858342"/>
                    <a:pt x="3799348" y="858342"/>
                  </a:cubicBezTo>
                  <a:lnTo>
                    <a:pt x="27176" y="858342"/>
                  </a:lnTo>
                  <a:cubicBezTo>
                    <a:pt x="12167" y="858342"/>
                    <a:pt x="0" y="846174"/>
                    <a:pt x="0" y="831165"/>
                  </a:cubicBezTo>
                  <a:lnTo>
                    <a:pt x="0" y="27176"/>
                  </a:lnTo>
                  <a:cubicBezTo>
                    <a:pt x="0" y="12167"/>
                    <a:pt x="12167" y="0"/>
                    <a:pt x="27176"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3826524" cy="925017"/>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46281" y="5899952"/>
            <a:ext cx="14510012" cy="3259016"/>
            <a:chOff x="0" y="0"/>
            <a:chExt cx="3821567" cy="858342"/>
          </a:xfrm>
        </p:grpSpPr>
        <p:sp>
          <p:nvSpPr>
            <p:cNvPr id="14" name="Freeform 14"/>
            <p:cNvSpPr/>
            <p:nvPr/>
          </p:nvSpPr>
          <p:spPr>
            <a:xfrm>
              <a:off x="0" y="0"/>
              <a:ext cx="3821567" cy="858342"/>
            </a:xfrm>
            <a:custGeom>
              <a:avLst/>
              <a:gdLst/>
              <a:ahLst/>
              <a:cxnLst/>
              <a:rect l="l" t="t" r="r" b="b"/>
              <a:pathLst>
                <a:path w="3821567" h="858342">
                  <a:moveTo>
                    <a:pt x="27211" y="0"/>
                  </a:moveTo>
                  <a:lnTo>
                    <a:pt x="3794355" y="0"/>
                  </a:lnTo>
                  <a:cubicBezTo>
                    <a:pt x="3809384" y="0"/>
                    <a:pt x="3821567" y="12183"/>
                    <a:pt x="3821567" y="27211"/>
                  </a:cubicBezTo>
                  <a:lnTo>
                    <a:pt x="3821567" y="831130"/>
                  </a:lnTo>
                  <a:cubicBezTo>
                    <a:pt x="3821567" y="838347"/>
                    <a:pt x="3818700" y="845268"/>
                    <a:pt x="3813597" y="850372"/>
                  </a:cubicBezTo>
                  <a:cubicBezTo>
                    <a:pt x="3808494" y="855475"/>
                    <a:pt x="3801572" y="858342"/>
                    <a:pt x="3794355" y="858342"/>
                  </a:cubicBezTo>
                  <a:lnTo>
                    <a:pt x="27211" y="858342"/>
                  </a:lnTo>
                  <a:cubicBezTo>
                    <a:pt x="12183" y="858342"/>
                    <a:pt x="0" y="846159"/>
                    <a:pt x="0" y="831130"/>
                  </a:cubicBezTo>
                  <a:lnTo>
                    <a:pt x="0" y="27211"/>
                  </a:lnTo>
                  <a:cubicBezTo>
                    <a:pt x="0" y="12183"/>
                    <a:pt x="12183" y="0"/>
                    <a:pt x="27211"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3821567" cy="925017"/>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0500886" y="5537262"/>
            <a:ext cx="8425718" cy="8425718"/>
          </a:xfrm>
          <a:custGeom>
            <a:avLst/>
            <a:gdLst/>
            <a:ahLst/>
            <a:cxnLst/>
            <a:rect l="l" t="t" r="r" b="b"/>
            <a:pathLst>
              <a:path w="8425718" h="8425718">
                <a:moveTo>
                  <a:pt x="0" y="0"/>
                </a:moveTo>
                <a:lnTo>
                  <a:pt x="8425718" y="0"/>
                </a:lnTo>
                <a:lnTo>
                  <a:pt x="8425718" y="8425718"/>
                </a:lnTo>
                <a:lnTo>
                  <a:pt x="0" y="8425718"/>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1346281" y="1620556"/>
            <a:ext cx="804623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BẠN</a:t>
            </a:r>
          </a:p>
        </p:txBody>
      </p:sp>
      <p:sp>
        <p:nvSpPr>
          <p:cNvPr id="18" name="TextBox 18"/>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9" name="TextBox 19"/>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ABOUT</a:t>
            </a:r>
          </a:p>
        </p:txBody>
      </p:sp>
      <p:sp>
        <p:nvSpPr>
          <p:cNvPr id="20" name="TextBox 20"/>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21" name="TextBox 21"/>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2" name="TextBox 22"/>
          <p:cNvSpPr txBox="1"/>
          <p:nvPr/>
        </p:nvSpPr>
        <p:spPr>
          <a:xfrm>
            <a:off x="1429066" y="3645256"/>
            <a:ext cx="9662499"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có phải đang gặp vấn đề?</a:t>
            </a:r>
          </a:p>
        </p:txBody>
      </p:sp>
      <p:sp>
        <p:nvSpPr>
          <p:cNvPr id="23" name="TextBox 23"/>
          <p:cNvSpPr txBox="1"/>
          <p:nvPr/>
        </p:nvSpPr>
        <p:spPr>
          <a:xfrm>
            <a:off x="1911194" y="6164170"/>
            <a:ext cx="13641044" cy="2692481"/>
          </a:xfrm>
          <a:prstGeom prst="rect">
            <a:avLst/>
          </a:prstGeom>
        </p:spPr>
        <p:txBody>
          <a:bodyPr lIns="0" tIns="0" rIns="0" bIns="0" rtlCol="0" anchor="t">
            <a:spAutoFit/>
          </a:bodyPr>
          <a:lstStyle/>
          <a:p>
            <a:pPr algn="just">
              <a:lnSpc>
                <a:spcPts val="2667"/>
              </a:lnSpc>
            </a:pPr>
            <a:r>
              <a:rPr lang="en-US" sz="2051" spc="-121">
                <a:solidFill>
                  <a:srgbClr val="FFFFFF"/>
                </a:solidFill>
                <a:latin typeface="Poppins"/>
                <a:ea typeface="Poppins"/>
                <a:cs typeface="Poppins"/>
                <a:sym typeface="Poppins"/>
              </a:rPr>
              <a:t>📚 Bạn có thường xuyên làm việc với các tài liệu kỹ thuật, học thuật hay báo cáo dài hàng trăm trang dưới dạng PDF?</a:t>
            </a:r>
          </a:p>
          <a:p>
            <a:pPr algn="just">
              <a:lnSpc>
                <a:spcPts val="2667"/>
              </a:lnSpc>
            </a:pPr>
            <a:endParaRPr lang="en-US" sz="2051" spc="-121">
              <a:solidFill>
                <a:srgbClr val="FFFFFF"/>
              </a:solidFill>
              <a:latin typeface="Poppins"/>
              <a:ea typeface="Poppins"/>
              <a:cs typeface="Poppins"/>
              <a:sym typeface="Poppins"/>
            </a:endParaRPr>
          </a:p>
          <a:p>
            <a:pPr algn="just">
              <a:lnSpc>
                <a:spcPts val="2667"/>
              </a:lnSpc>
            </a:pPr>
            <a:r>
              <a:rPr lang="en-US" sz="2051" spc="-121">
                <a:solidFill>
                  <a:srgbClr val="FFFFFF"/>
                </a:solidFill>
                <a:latin typeface="Poppins"/>
                <a:ea typeface="Poppins"/>
                <a:cs typeface="Poppins"/>
                <a:sym typeface="Poppins"/>
              </a:rPr>
              <a:t>❌ Bạn có gặp khó khăn khi muốn tìm nhanh thông tin cụ thể trong tài liệu mà không cần đọc toàn bộ?</a:t>
            </a:r>
          </a:p>
          <a:p>
            <a:pPr algn="just">
              <a:lnSpc>
                <a:spcPts val="2667"/>
              </a:lnSpc>
            </a:pPr>
            <a:endParaRPr lang="en-US" sz="2051" spc="-121">
              <a:solidFill>
                <a:srgbClr val="FFFFFF"/>
              </a:solidFill>
              <a:latin typeface="Poppins"/>
              <a:ea typeface="Poppins"/>
              <a:cs typeface="Poppins"/>
              <a:sym typeface="Poppins"/>
            </a:endParaRPr>
          </a:p>
          <a:p>
            <a:pPr algn="just">
              <a:lnSpc>
                <a:spcPts val="2667"/>
              </a:lnSpc>
            </a:pPr>
            <a:r>
              <a:rPr lang="en-US" sz="2051" spc="-121">
                <a:solidFill>
                  <a:srgbClr val="FFFFFF"/>
                </a:solidFill>
                <a:latin typeface="Poppins"/>
                <a:ea typeface="Poppins"/>
                <a:cs typeface="Poppins"/>
                <a:sym typeface="Poppins"/>
              </a:rPr>
              <a:t>🔍 Bạn có cảm thấy việc dùng công cụ tìm kiếm từ khóa (như Ctrl+F) không đủ thông minh để hiểu ngữ cảnh câu hỏi?</a:t>
            </a:r>
          </a:p>
          <a:p>
            <a:pPr algn="just">
              <a:lnSpc>
                <a:spcPts val="2667"/>
              </a:lnSpc>
            </a:pPr>
            <a:endParaRPr lang="en-US" sz="2051" spc="-121">
              <a:solidFill>
                <a:srgbClr val="FFFFFF"/>
              </a:solidFill>
              <a:latin typeface="Poppins"/>
              <a:ea typeface="Poppins"/>
              <a:cs typeface="Poppins"/>
              <a:sym typeface="Poppins"/>
            </a:endParaRPr>
          </a:p>
          <a:p>
            <a:pPr algn="just">
              <a:lnSpc>
                <a:spcPts val="2667"/>
              </a:lnSpc>
            </a:pPr>
            <a:r>
              <a:rPr lang="en-US" sz="2051" spc="-121">
                <a:solidFill>
                  <a:srgbClr val="FFFFFF"/>
                </a:solidFill>
                <a:latin typeface="Poppins"/>
                <a:ea typeface="Poppins"/>
                <a:cs typeface="Poppins"/>
                <a:sym typeface="Poppins"/>
              </a:rPr>
              <a:t>🌐 Bạn có mong muốn một chatbot hỗ trợ tiếng Việt thực sự hiệu quả, thay vì chỉ có các công cụ tiếng Anh?</a:t>
            </a:r>
          </a:p>
          <a:p>
            <a:pPr marL="0" lvl="0" indent="0" algn="just">
              <a:lnSpc>
                <a:spcPts val="2667"/>
              </a:lnSpc>
            </a:pPr>
            <a:endParaRPr lang="en-US" sz="2051" spc="-121">
              <a:solidFill>
                <a:srgbClr val="FFFFFF"/>
              </a:solidFill>
              <a:latin typeface="Poppins"/>
              <a:ea typeface="Poppins"/>
              <a:cs typeface="Poppins"/>
              <a:sym typeface="Poppins"/>
            </a:endParaRPr>
          </a:p>
        </p:txBody>
      </p:sp>
      <p:sp>
        <p:nvSpPr>
          <p:cNvPr id="24" name="Freeform 24"/>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26" name="TextBox 26"/>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7" name="TextBox 27"/>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1" name="TextBox 11"/>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2" name="TextBox 12"/>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13" name="TextBox 13"/>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b="1">
                <a:solidFill>
                  <a:srgbClr val="FFFFFF"/>
                </a:solidFill>
                <a:latin typeface="Poppins Bold"/>
                <a:ea typeface="Poppins Bold"/>
                <a:cs typeface="Poppins Bold"/>
                <a:sym typeface="Poppins Bold"/>
              </a:rPr>
              <a:t>OTHERS</a:t>
            </a:r>
          </a:p>
        </p:txBody>
      </p:sp>
      <p:sp>
        <p:nvSpPr>
          <p:cNvPr id="14" name="TextBox 14"/>
          <p:cNvSpPr txBox="1"/>
          <p:nvPr/>
        </p:nvSpPr>
        <p:spPr>
          <a:xfrm>
            <a:off x="9262221" y="2290340"/>
            <a:ext cx="5492273" cy="2929360"/>
          </a:xfrm>
          <a:prstGeom prst="rect">
            <a:avLst/>
          </a:prstGeom>
        </p:spPr>
        <p:txBody>
          <a:bodyPr lIns="0" tIns="0" rIns="0" bIns="0" rtlCol="0" anchor="t">
            <a:spAutoFit/>
          </a:bodyPr>
          <a:lstStyle/>
          <a:p>
            <a:pPr algn="ctr">
              <a:lnSpc>
                <a:spcPts val="21797"/>
              </a:lnSpc>
            </a:pPr>
            <a:r>
              <a:rPr lang="en-US" sz="15569" b="1">
                <a:solidFill>
                  <a:srgbClr val="00FFD1"/>
                </a:solidFill>
                <a:latin typeface="Neo Sans Bold"/>
                <a:ea typeface="Neo Sans Bold"/>
                <a:cs typeface="Neo Sans Bold"/>
                <a:sym typeface="Neo Sans Bold"/>
              </a:rPr>
              <a:t>You</a:t>
            </a:r>
          </a:p>
        </p:txBody>
      </p:sp>
      <p:sp>
        <p:nvSpPr>
          <p:cNvPr id="15" name="TextBox 15"/>
          <p:cNvSpPr txBox="1"/>
          <p:nvPr/>
        </p:nvSpPr>
        <p:spPr>
          <a:xfrm>
            <a:off x="3513693" y="2244090"/>
            <a:ext cx="6771448" cy="2975610"/>
          </a:xfrm>
          <a:prstGeom prst="rect">
            <a:avLst/>
          </a:prstGeom>
        </p:spPr>
        <p:txBody>
          <a:bodyPr lIns="0" tIns="0" rIns="0" bIns="0" rtlCol="0" anchor="t">
            <a:spAutoFit/>
          </a:bodyPr>
          <a:lstStyle/>
          <a:p>
            <a:pPr algn="ctr">
              <a:lnSpc>
                <a:spcPts val="21839"/>
              </a:lnSpc>
            </a:pPr>
            <a:r>
              <a:rPr lang="en-US" sz="15600" b="1">
                <a:solidFill>
                  <a:srgbClr val="FFFFFF"/>
                </a:solidFill>
                <a:latin typeface="Neo Sans Bold"/>
                <a:ea typeface="Neo Sans Bold"/>
                <a:cs typeface="Neo Sans Bold"/>
                <a:sym typeface="Neo Sans Bold"/>
              </a:rPr>
              <a:t>Thank</a:t>
            </a:r>
          </a:p>
        </p:txBody>
      </p:sp>
      <p:sp>
        <p:nvSpPr>
          <p:cNvPr id="16" name="TextBox 16"/>
          <p:cNvSpPr txBox="1"/>
          <p:nvPr/>
        </p:nvSpPr>
        <p:spPr>
          <a:xfrm>
            <a:off x="3513693" y="5172075"/>
            <a:ext cx="10780086" cy="2492375"/>
          </a:xfrm>
          <a:prstGeom prst="rect">
            <a:avLst/>
          </a:prstGeom>
        </p:spPr>
        <p:txBody>
          <a:bodyPr lIns="0" tIns="0" rIns="0" bIns="0" rtlCol="0" anchor="t">
            <a:spAutoFit/>
          </a:bodyPr>
          <a:lstStyle/>
          <a:p>
            <a:pPr algn="ctr">
              <a:lnSpc>
                <a:spcPts val="3769"/>
              </a:lnSpc>
            </a:pPr>
            <a:r>
              <a:rPr lang="en-US" sz="2899" b="1" spc="69">
                <a:solidFill>
                  <a:srgbClr val="FFFFFF"/>
                </a:solidFill>
                <a:latin typeface="Poppins Bold"/>
                <a:ea typeface="Poppins Bold"/>
                <a:cs typeface="Poppins Bold"/>
                <a:sym typeface="Poppins Bold"/>
              </a:rPr>
              <a:t>Không chỉ là chatbot, mà là người trợ lý AI thực thụ!</a:t>
            </a:r>
          </a:p>
          <a:p>
            <a:pPr algn="ctr">
              <a:lnSpc>
                <a:spcPts val="4389"/>
              </a:lnSpc>
            </a:pPr>
            <a:r>
              <a:rPr lang="en-US" sz="2100" spc="50">
                <a:solidFill>
                  <a:srgbClr val="FFFFFF"/>
                </a:solidFill>
                <a:latin typeface="Poppins"/>
                <a:ea typeface="Poppins"/>
                <a:cs typeface="Poppins"/>
                <a:sym typeface="Poppins"/>
              </a:rPr>
              <a:t>💬 Hỏi gì – Trả lời đó</a:t>
            </a:r>
          </a:p>
          <a:p>
            <a:pPr algn="ctr">
              <a:lnSpc>
                <a:spcPts val="4389"/>
              </a:lnSpc>
            </a:pPr>
            <a:r>
              <a:rPr lang="en-US" sz="2100" spc="50">
                <a:solidFill>
                  <a:srgbClr val="FFFFFF"/>
                </a:solidFill>
                <a:latin typeface="Poppins"/>
                <a:ea typeface="Poppins"/>
                <a:cs typeface="Poppins"/>
                <a:sym typeface="Poppins"/>
              </a:rPr>
              <a:t> 📚 Có tài liệu – Có kiến thức</a:t>
            </a:r>
          </a:p>
          <a:p>
            <a:pPr algn="ctr">
              <a:lnSpc>
                <a:spcPts val="4389"/>
              </a:lnSpc>
            </a:pPr>
            <a:r>
              <a:rPr lang="en-US" sz="2100" spc="50">
                <a:solidFill>
                  <a:srgbClr val="FFFFFF"/>
                </a:solidFill>
                <a:latin typeface="Poppins"/>
                <a:ea typeface="Poppins"/>
                <a:cs typeface="Poppins"/>
                <a:sym typeface="Poppins"/>
              </a:rPr>
              <a:t> ⏱️ Tiết kiệm thời gian – Tăng hiệu suất học và làm việc</a:t>
            </a:r>
          </a:p>
          <a:p>
            <a:pPr marL="0" lvl="0" indent="0" algn="l">
              <a:lnSpc>
                <a:spcPts val="2730"/>
              </a:lnSpc>
            </a:pPr>
            <a:endParaRPr lang="en-US" sz="2100" spc="50">
              <a:solidFill>
                <a:srgbClr val="FFFFFF"/>
              </a:solidFill>
              <a:latin typeface="Poppins"/>
              <a:ea typeface="Poppins"/>
              <a:cs typeface="Poppins"/>
              <a:sym typeface="Poppins"/>
            </a:endParaRPr>
          </a:p>
        </p:txBody>
      </p:sp>
      <p:grpSp>
        <p:nvGrpSpPr>
          <p:cNvPr id="17" name="Group 17"/>
          <p:cNvGrpSpPr/>
          <p:nvPr/>
        </p:nvGrpSpPr>
        <p:grpSpPr>
          <a:xfrm rot="-10800000">
            <a:off x="-5146894" y="2215935"/>
            <a:ext cx="8212531" cy="47625"/>
            <a:chOff x="0" y="0"/>
            <a:chExt cx="2162971" cy="12543"/>
          </a:xfrm>
        </p:grpSpPr>
        <p:sp>
          <p:nvSpPr>
            <p:cNvPr id="18" name="Freeform 18"/>
            <p:cNvSpPr/>
            <p:nvPr/>
          </p:nvSpPr>
          <p:spPr>
            <a:xfrm>
              <a:off x="0" y="0"/>
              <a:ext cx="2162971" cy="12543"/>
            </a:xfrm>
            <a:custGeom>
              <a:avLst/>
              <a:gdLst/>
              <a:ahLst/>
              <a:cxnLst/>
              <a:rect l="l" t="t" r="r" b="b"/>
              <a:pathLst>
                <a:path w="2162971" h="12543">
                  <a:moveTo>
                    <a:pt x="0" y="0"/>
                  </a:moveTo>
                  <a:lnTo>
                    <a:pt x="2162971" y="0"/>
                  </a:lnTo>
                  <a:lnTo>
                    <a:pt x="2162971" y="12543"/>
                  </a:lnTo>
                  <a:lnTo>
                    <a:pt x="0" y="12543"/>
                  </a:lnTo>
                  <a:close/>
                </a:path>
              </a:pathLst>
            </a:custGeom>
            <a:solidFill>
              <a:srgbClr val="20E5F6"/>
            </a:solidFill>
          </p:spPr>
          <p:txBody>
            <a:bodyPr/>
            <a:lstStyle/>
            <a:p>
              <a:endParaRPr lang="en-US"/>
            </a:p>
          </p:txBody>
        </p:sp>
        <p:sp>
          <p:nvSpPr>
            <p:cNvPr id="19" name="TextBox 19"/>
            <p:cNvSpPr txBox="1"/>
            <p:nvPr/>
          </p:nvSpPr>
          <p:spPr>
            <a:xfrm>
              <a:off x="0" y="-66675"/>
              <a:ext cx="2162971" cy="79218"/>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10800000">
            <a:off x="2834801" y="2124330"/>
            <a:ext cx="230836" cy="2308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txBody>
            <a:bodyPr/>
            <a:lstStyle/>
            <a:p>
              <a:endParaRPr lang="en-US"/>
            </a:p>
          </p:txBody>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13315205" y="7479201"/>
            <a:ext cx="8212531" cy="47625"/>
            <a:chOff x="0" y="0"/>
            <a:chExt cx="2162971" cy="12543"/>
          </a:xfrm>
        </p:grpSpPr>
        <p:sp>
          <p:nvSpPr>
            <p:cNvPr id="24" name="Freeform 24"/>
            <p:cNvSpPr/>
            <p:nvPr/>
          </p:nvSpPr>
          <p:spPr>
            <a:xfrm>
              <a:off x="0" y="0"/>
              <a:ext cx="2162971" cy="12543"/>
            </a:xfrm>
            <a:custGeom>
              <a:avLst/>
              <a:gdLst/>
              <a:ahLst/>
              <a:cxnLst/>
              <a:rect l="l" t="t" r="r" b="b"/>
              <a:pathLst>
                <a:path w="2162971" h="12543">
                  <a:moveTo>
                    <a:pt x="0" y="0"/>
                  </a:moveTo>
                  <a:lnTo>
                    <a:pt x="2162971" y="0"/>
                  </a:lnTo>
                  <a:lnTo>
                    <a:pt x="2162971" y="12543"/>
                  </a:lnTo>
                  <a:lnTo>
                    <a:pt x="0" y="12543"/>
                  </a:lnTo>
                  <a:close/>
                </a:path>
              </a:pathLst>
            </a:custGeom>
            <a:solidFill>
              <a:srgbClr val="20E5F6"/>
            </a:solidFill>
          </p:spPr>
          <p:txBody>
            <a:bodyPr/>
            <a:lstStyle/>
            <a:p>
              <a:endParaRPr lang="en-US"/>
            </a:p>
          </p:txBody>
        </p:sp>
        <p:sp>
          <p:nvSpPr>
            <p:cNvPr id="25" name="TextBox 25"/>
            <p:cNvSpPr txBox="1"/>
            <p:nvPr/>
          </p:nvSpPr>
          <p:spPr>
            <a:xfrm>
              <a:off x="0" y="-66675"/>
              <a:ext cx="2162971" cy="79218"/>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a:off x="13315205" y="7387596"/>
            <a:ext cx="230836" cy="2308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E5F6"/>
            </a:solidFill>
          </p:spPr>
          <p:txBody>
            <a:bodyPr/>
            <a:lstStyle/>
            <a:p>
              <a:endParaRPr lang="en-US"/>
            </a:p>
          </p:txBody>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Freeform 29"/>
          <p:cNvSpPr/>
          <p:nvPr/>
        </p:nvSpPr>
        <p:spPr>
          <a:xfrm>
            <a:off x="1176366" y="5899706"/>
            <a:ext cx="1658436" cy="1603308"/>
          </a:xfrm>
          <a:custGeom>
            <a:avLst/>
            <a:gdLst/>
            <a:ahLst/>
            <a:cxnLst/>
            <a:rect l="l" t="t" r="r" b="b"/>
            <a:pathLst>
              <a:path w="1658436" h="1603308">
                <a:moveTo>
                  <a:pt x="0" y="0"/>
                </a:moveTo>
                <a:lnTo>
                  <a:pt x="1658435" y="0"/>
                </a:lnTo>
                <a:lnTo>
                  <a:pt x="1658435" y="1603308"/>
                </a:lnTo>
                <a:lnTo>
                  <a:pt x="0" y="1603308"/>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Freeform 30"/>
          <p:cNvSpPr/>
          <p:nvPr/>
        </p:nvSpPr>
        <p:spPr>
          <a:xfrm>
            <a:off x="15341284" y="2263560"/>
            <a:ext cx="1725868" cy="1668498"/>
          </a:xfrm>
          <a:custGeom>
            <a:avLst/>
            <a:gdLst/>
            <a:ahLst/>
            <a:cxnLst/>
            <a:rect l="l" t="t" r="r" b="b"/>
            <a:pathLst>
              <a:path w="1725868" h="1668498">
                <a:moveTo>
                  <a:pt x="0" y="0"/>
                </a:moveTo>
                <a:lnTo>
                  <a:pt x="1725868" y="0"/>
                </a:lnTo>
                <a:lnTo>
                  <a:pt x="1725868" y="1668498"/>
                </a:lnTo>
                <a:lnTo>
                  <a:pt x="0" y="1668498"/>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Freeform 31"/>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2" name="Freeform 32"/>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33" name="TextBox 33"/>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34" name="TextBox 34"/>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631062" y="3907754"/>
            <a:ext cx="14528835" cy="3259016"/>
            <a:chOff x="0" y="0"/>
            <a:chExt cx="3826524" cy="858342"/>
          </a:xfrm>
        </p:grpSpPr>
        <p:sp>
          <p:nvSpPr>
            <p:cNvPr id="11" name="Freeform 11"/>
            <p:cNvSpPr/>
            <p:nvPr/>
          </p:nvSpPr>
          <p:spPr>
            <a:xfrm>
              <a:off x="0" y="0"/>
              <a:ext cx="3826525" cy="858342"/>
            </a:xfrm>
            <a:custGeom>
              <a:avLst/>
              <a:gdLst/>
              <a:ahLst/>
              <a:cxnLst/>
              <a:rect l="l" t="t" r="r" b="b"/>
              <a:pathLst>
                <a:path w="3826525" h="858342">
                  <a:moveTo>
                    <a:pt x="27176" y="0"/>
                  </a:moveTo>
                  <a:lnTo>
                    <a:pt x="3799348" y="0"/>
                  </a:lnTo>
                  <a:cubicBezTo>
                    <a:pt x="3814357" y="0"/>
                    <a:pt x="3826525" y="12167"/>
                    <a:pt x="3826525" y="27176"/>
                  </a:cubicBezTo>
                  <a:lnTo>
                    <a:pt x="3826525" y="831165"/>
                  </a:lnTo>
                  <a:cubicBezTo>
                    <a:pt x="3826525" y="846174"/>
                    <a:pt x="3814357" y="858342"/>
                    <a:pt x="3799348" y="858342"/>
                  </a:cubicBezTo>
                  <a:lnTo>
                    <a:pt x="27176" y="858342"/>
                  </a:lnTo>
                  <a:cubicBezTo>
                    <a:pt x="12167" y="858342"/>
                    <a:pt x="0" y="846174"/>
                    <a:pt x="0" y="831165"/>
                  </a:cubicBezTo>
                  <a:lnTo>
                    <a:pt x="0" y="27176"/>
                  </a:lnTo>
                  <a:cubicBezTo>
                    <a:pt x="0" y="12167"/>
                    <a:pt x="12167" y="0"/>
                    <a:pt x="27176"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3826524" cy="925017"/>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10500886" y="5537262"/>
            <a:ext cx="8425718" cy="8425718"/>
          </a:xfrm>
          <a:custGeom>
            <a:avLst/>
            <a:gdLst/>
            <a:ahLst/>
            <a:cxnLst/>
            <a:rect l="l" t="t" r="r" b="b"/>
            <a:pathLst>
              <a:path w="8425718" h="8425718">
                <a:moveTo>
                  <a:pt x="0" y="0"/>
                </a:moveTo>
                <a:lnTo>
                  <a:pt x="8425718" y="0"/>
                </a:lnTo>
                <a:lnTo>
                  <a:pt x="8425718" y="8425718"/>
                </a:lnTo>
                <a:lnTo>
                  <a:pt x="0" y="8425718"/>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738358" y="3850933"/>
            <a:ext cx="13295967" cy="2087510"/>
          </a:xfrm>
          <a:prstGeom prst="rect">
            <a:avLst/>
          </a:prstGeom>
        </p:spPr>
        <p:txBody>
          <a:bodyPr lIns="0" tIns="0" rIns="0" bIns="0" rtlCol="0" anchor="t">
            <a:spAutoFit/>
          </a:bodyPr>
          <a:lstStyle/>
          <a:p>
            <a:pPr algn="ctr">
              <a:lnSpc>
                <a:spcPts val="15140"/>
              </a:lnSpc>
            </a:pPr>
            <a:r>
              <a:rPr lang="en-US" sz="10814" b="1">
                <a:solidFill>
                  <a:srgbClr val="00FFD1"/>
                </a:solidFill>
                <a:latin typeface="Neo Sans Bold"/>
                <a:ea typeface="Neo Sans Bold"/>
                <a:cs typeface="Neo Sans Bold"/>
                <a:sym typeface="Neo Sans Bold"/>
              </a:rPr>
              <a:t>Gạo AI</a:t>
            </a:r>
          </a:p>
        </p:txBody>
      </p:sp>
      <p:sp>
        <p:nvSpPr>
          <p:cNvPr id="15" name="TextBox 15"/>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6" name="TextBox 16"/>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ABOUT</a:t>
            </a:r>
          </a:p>
        </p:txBody>
      </p:sp>
      <p:sp>
        <p:nvSpPr>
          <p:cNvPr id="17" name="TextBox 17"/>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18" name="TextBox 18"/>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19" name="TextBox 19"/>
          <p:cNvSpPr txBox="1"/>
          <p:nvPr/>
        </p:nvSpPr>
        <p:spPr>
          <a:xfrm>
            <a:off x="6133925" y="5723907"/>
            <a:ext cx="747764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sẽ giúp bạn!</a:t>
            </a:r>
          </a:p>
        </p:txBody>
      </p:sp>
      <p:sp>
        <p:nvSpPr>
          <p:cNvPr id="20" name="Freeform 20"/>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22" name="TextBox 22"/>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3" name="TextBox 23"/>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346281" y="5899952"/>
            <a:ext cx="8353574" cy="1953540"/>
            <a:chOff x="0" y="0"/>
            <a:chExt cx="2200118" cy="514513"/>
          </a:xfrm>
        </p:grpSpPr>
        <p:sp>
          <p:nvSpPr>
            <p:cNvPr id="11" name="Freeform 11"/>
            <p:cNvSpPr/>
            <p:nvPr/>
          </p:nvSpPr>
          <p:spPr>
            <a:xfrm>
              <a:off x="0" y="0"/>
              <a:ext cx="2200118" cy="514513"/>
            </a:xfrm>
            <a:custGeom>
              <a:avLst/>
              <a:gdLst/>
              <a:ahLst/>
              <a:cxnLst/>
              <a:rect l="l" t="t" r="r" b="b"/>
              <a:pathLst>
                <a:path w="2200118" h="514513">
                  <a:moveTo>
                    <a:pt x="47266" y="0"/>
                  </a:moveTo>
                  <a:lnTo>
                    <a:pt x="2152853" y="0"/>
                  </a:lnTo>
                  <a:cubicBezTo>
                    <a:pt x="2165388" y="0"/>
                    <a:pt x="2177410" y="4980"/>
                    <a:pt x="2186274" y="13844"/>
                  </a:cubicBezTo>
                  <a:cubicBezTo>
                    <a:pt x="2195138" y="22708"/>
                    <a:pt x="2200118" y="34730"/>
                    <a:pt x="2200118" y="47266"/>
                  </a:cubicBezTo>
                  <a:lnTo>
                    <a:pt x="2200118" y="467247"/>
                  </a:lnTo>
                  <a:cubicBezTo>
                    <a:pt x="2200118" y="479783"/>
                    <a:pt x="2195138" y="491805"/>
                    <a:pt x="2186274" y="500669"/>
                  </a:cubicBezTo>
                  <a:cubicBezTo>
                    <a:pt x="2177410" y="509533"/>
                    <a:pt x="2165388" y="514513"/>
                    <a:pt x="2152853" y="514513"/>
                  </a:cubicBezTo>
                  <a:lnTo>
                    <a:pt x="47266" y="514513"/>
                  </a:lnTo>
                  <a:cubicBezTo>
                    <a:pt x="21162" y="514513"/>
                    <a:pt x="0" y="493351"/>
                    <a:pt x="0" y="467247"/>
                  </a:cubicBezTo>
                  <a:lnTo>
                    <a:pt x="0" y="47266"/>
                  </a:lnTo>
                  <a:cubicBezTo>
                    <a:pt x="0" y="21162"/>
                    <a:pt x="21162" y="0"/>
                    <a:pt x="47266"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2200118" cy="581188"/>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65104" y="5899952"/>
            <a:ext cx="8267849" cy="1953540"/>
            <a:chOff x="0" y="0"/>
            <a:chExt cx="2177540" cy="514513"/>
          </a:xfrm>
        </p:grpSpPr>
        <p:sp>
          <p:nvSpPr>
            <p:cNvPr id="14" name="Freeform 14"/>
            <p:cNvSpPr/>
            <p:nvPr/>
          </p:nvSpPr>
          <p:spPr>
            <a:xfrm>
              <a:off x="0" y="0"/>
              <a:ext cx="2177540" cy="514513"/>
            </a:xfrm>
            <a:custGeom>
              <a:avLst/>
              <a:gdLst/>
              <a:ahLst/>
              <a:cxnLst/>
              <a:rect l="l" t="t" r="r" b="b"/>
              <a:pathLst>
                <a:path w="2177540" h="514513">
                  <a:moveTo>
                    <a:pt x="47756" y="0"/>
                  </a:moveTo>
                  <a:lnTo>
                    <a:pt x="2129785" y="0"/>
                  </a:lnTo>
                  <a:cubicBezTo>
                    <a:pt x="2156159" y="0"/>
                    <a:pt x="2177540" y="21381"/>
                    <a:pt x="2177540" y="47756"/>
                  </a:cubicBezTo>
                  <a:lnTo>
                    <a:pt x="2177540" y="466757"/>
                  </a:lnTo>
                  <a:cubicBezTo>
                    <a:pt x="2177540" y="479423"/>
                    <a:pt x="2172509" y="491569"/>
                    <a:pt x="2163553" y="500525"/>
                  </a:cubicBezTo>
                  <a:cubicBezTo>
                    <a:pt x="2154597" y="509481"/>
                    <a:pt x="2142450" y="514513"/>
                    <a:pt x="2129785" y="514513"/>
                  </a:cubicBezTo>
                  <a:lnTo>
                    <a:pt x="47756" y="514513"/>
                  </a:lnTo>
                  <a:cubicBezTo>
                    <a:pt x="21381" y="514513"/>
                    <a:pt x="0" y="493132"/>
                    <a:pt x="0" y="466757"/>
                  </a:cubicBezTo>
                  <a:lnTo>
                    <a:pt x="0" y="47756"/>
                  </a:lnTo>
                  <a:cubicBezTo>
                    <a:pt x="0" y="35090"/>
                    <a:pt x="5031" y="22943"/>
                    <a:pt x="13987" y="13987"/>
                  </a:cubicBezTo>
                  <a:cubicBezTo>
                    <a:pt x="22943" y="5031"/>
                    <a:pt x="35090" y="0"/>
                    <a:pt x="47756"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2177540" cy="581188"/>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0500886" y="5537262"/>
            <a:ext cx="8425718" cy="8425718"/>
          </a:xfrm>
          <a:custGeom>
            <a:avLst/>
            <a:gdLst/>
            <a:ahLst/>
            <a:cxnLst/>
            <a:rect l="l" t="t" r="r" b="b"/>
            <a:pathLst>
              <a:path w="8425718" h="8425718">
                <a:moveTo>
                  <a:pt x="0" y="0"/>
                </a:moveTo>
                <a:lnTo>
                  <a:pt x="8425718" y="0"/>
                </a:lnTo>
                <a:lnTo>
                  <a:pt x="8425718" y="8425718"/>
                </a:lnTo>
                <a:lnTo>
                  <a:pt x="0" y="8425718"/>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0825600" y="2484465"/>
            <a:ext cx="6175128" cy="5749044"/>
            <a:chOff x="0" y="0"/>
            <a:chExt cx="6350000" cy="5911850"/>
          </a:xfrm>
        </p:grpSpPr>
        <p:sp>
          <p:nvSpPr>
            <p:cNvPr id="18" name="Freeform 18"/>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t="-3692" b="-3692"/>
              </a:stretch>
            </a:blipFill>
          </p:spPr>
          <p:txBody>
            <a:bodyPr/>
            <a:lstStyle/>
            <a:p>
              <a:endParaRPr lang="en-US"/>
            </a:p>
          </p:txBody>
        </p:sp>
      </p:grpSp>
      <p:sp>
        <p:nvSpPr>
          <p:cNvPr id="19" name="TextBox 19"/>
          <p:cNvSpPr txBox="1"/>
          <p:nvPr/>
        </p:nvSpPr>
        <p:spPr>
          <a:xfrm>
            <a:off x="1346281" y="1620556"/>
            <a:ext cx="804623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20" name="TextBox 20"/>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1" name="TextBox 21"/>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ABOUT</a:t>
            </a:r>
          </a:p>
        </p:txBody>
      </p:sp>
      <p:sp>
        <p:nvSpPr>
          <p:cNvPr id="22" name="TextBox 22"/>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23" name="TextBox 23"/>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4" name="TextBox 24"/>
          <p:cNvSpPr txBox="1"/>
          <p:nvPr/>
        </p:nvSpPr>
        <p:spPr>
          <a:xfrm>
            <a:off x="1429066" y="3645256"/>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là ai?</a:t>
            </a:r>
          </a:p>
        </p:txBody>
      </p:sp>
      <p:sp>
        <p:nvSpPr>
          <p:cNvPr id="25" name="TextBox 25"/>
          <p:cNvSpPr txBox="1"/>
          <p:nvPr/>
        </p:nvSpPr>
        <p:spPr>
          <a:xfrm>
            <a:off x="1596221" y="6337608"/>
            <a:ext cx="7805615" cy="1040130"/>
          </a:xfrm>
          <a:prstGeom prst="rect">
            <a:avLst/>
          </a:prstGeom>
        </p:spPr>
        <p:txBody>
          <a:bodyPr lIns="0" tIns="0" rIns="0" bIns="0" rtlCol="0" anchor="t">
            <a:spAutoFit/>
          </a:bodyPr>
          <a:lstStyle/>
          <a:p>
            <a:pPr marL="0" lvl="0" indent="0" algn="just">
              <a:lnSpc>
                <a:spcPts val="2730"/>
              </a:lnSpc>
            </a:pPr>
            <a:r>
              <a:rPr lang="en-US" sz="2100" spc="-123">
                <a:solidFill>
                  <a:srgbClr val="FFFFFF"/>
                </a:solidFill>
                <a:latin typeface="Poppins"/>
                <a:ea typeface="Poppins"/>
                <a:cs typeface="Poppins"/>
                <a:sym typeface="Poppins"/>
              </a:rPr>
              <a:t>Gạo AI là trợ lý ảo hỗ trợ bạn trong việc hỏi đáp vấn đề liên quan từ tài liệu PDF bằng công nghệ RAG kết hợp mô hình Vicuna-7B, được xây dựng bằng Streamlit và LangChain.</a:t>
            </a:r>
          </a:p>
        </p:txBody>
      </p:sp>
      <p:sp>
        <p:nvSpPr>
          <p:cNvPr id="26" name="Freeform 26"/>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Freeform 27"/>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8"/>
            <a:stretch>
              <a:fillRect/>
            </a:stretch>
          </a:blipFill>
        </p:spPr>
        <p:txBody>
          <a:bodyPr/>
          <a:lstStyle/>
          <a:p>
            <a:endParaRPr lang="en-US"/>
          </a:p>
        </p:txBody>
      </p:sp>
      <p:sp>
        <p:nvSpPr>
          <p:cNvPr id="28" name="TextBox 28"/>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9" name="TextBox 29"/>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346281" y="5899952"/>
            <a:ext cx="12972181" cy="3546667"/>
            <a:chOff x="0" y="0"/>
            <a:chExt cx="3416542" cy="934102"/>
          </a:xfrm>
        </p:grpSpPr>
        <p:sp>
          <p:nvSpPr>
            <p:cNvPr id="11" name="Freeform 11"/>
            <p:cNvSpPr/>
            <p:nvPr/>
          </p:nvSpPr>
          <p:spPr>
            <a:xfrm>
              <a:off x="0" y="0"/>
              <a:ext cx="3416541" cy="934102"/>
            </a:xfrm>
            <a:custGeom>
              <a:avLst/>
              <a:gdLst/>
              <a:ahLst/>
              <a:cxnLst/>
              <a:rect l="l" t="t" r="r" b="b"/>
              <a:pathLst>
                <a:path w="3416541" h="934102">
                  <a:moveTo>
                    <a:pt x="30437" y="0"/>
                  </a:moveTo>
                  <a:lnTo>
                    <a:pt x="3386104" y="0"/>
                  </a:lnTo>
                  <a:cubicBezTo>
                    <a:pt x="3402914" y="0"/>
                    <a:pt x="3416541" y="13627"/>
                    <a:pt x="3416541" y="30437"/>
                  </a:cubicBezTo>
                  <a:lnTo>
                    <a:pt x="3416541" y="903664"/>
                  </a:lnTo>
                  <a:cubicBezTo>
                    <a:pt x="3416541" y="920474"/>
                    <a:pt x="3402914" y="934102"/>
                    <a:pt x="3386104" y="934102"/>
                  </a:cubicBezTo>
                  <a:lnTo>
                    <a:pt x="30437" y="934102"/>
                  </a:lnTo>
                  <a:cubicBezTo>
                    <a:pt x="13627" y="934102"/>
                    <a:pt x="0" y="920474"/>
                    <a:pt x="0" y="903664"/>
                  </a:cubicBezTo>
                  <a:lnTo>
                    <a:pt x="0" y="30437"/>
                  </a:lnTo>
                  <a:cubicBezTo>
                    <a:pt x="0" y="13627"/>
                    <a:pt x="13627" y="0"/>
                    <a:pt x="30437"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3416542" cy="1000777"/>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46281" y="5899952"/>
            <a:ext cx="12972181" cy="3546667"/>
            <a:chOff x="0" y="0"/>
            <a:chExt cx="3416542" cy="934102"/>
          </a:xfrm>
        </p:grpSpPr>
        <p:sp>
          <p:nvSpPr>
            <p:cNvPr id="14" name="Freeform 14"/>
            <p:cNvSpPr/>
            <p:nvPr/>
          </p:nvSpPr>
          <p:spPr>
            <a:xfrm>
              <a:off x="0" y="0"/>
              <a:ext cx="3416541" cy="934102"/>
            </a:xfrm>
            <a:custGeom>
              <a:avLst/>
              <a:gdLst/>
              <a:ahLst/>
              <a:cxnLst/>
              <a:rect l="l" t="t" r="r" b="b"/>
              <a:pathLst>
                <a:path w="3416541" h="934102">
                  <a:moveTo>
                    <a:pt x="30437" y="0"/>
                  </a:moveTo>
                  <a:lnTo>
                    <a:pt x="3386104" y="0"/>
                  </a:lnTo>
                  <a:cubicBezTo>
                    <a:pt x="3402914" y="0"/>
                    <a:pt x="3416541" y="13627"/>
                    <a:pt x="3416541" y="30437"/>
                  </a:cubicBezTo>
                  <a:lnTo>
                    <a:pt x="3416541" y="903664"/>
                  </a:lnTo>
                  <a:cubicBezTo>
                    <a:pt x="3416541" y="920474"/>
                    <a:pt x="3402914" y="934102"/>
                    <a:pt x="3386104" y="934102"/>
                  </a:cubicBezTo>
                  <a:lnTo>
                    <a:pt x="30437" y="934102"/>
                  </a:lnTo>
                  <a:cubicBezTo>
                    <a:pt x="13627" y="934102"/>
                    <a:pt x="0" y="920474"/>
                    <a:pt x="0" y="903664"/>
                  </a:cubicBezTo>
                  <a:lnTo>
                    <a:pt x="0" y="30437"/>
                  </a:lnTo>
                  <a:cubicBezTo>
                    <a:pt x="0" y="13627"/>
                    <a:pt x="13627" y="0"/>
                    <a:pt x="30437"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3416542" cy="1000777"/>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0500886" y="5537262"/>
            <a:ext cx="8425718" cy="8425718"/>
          </a:xfrm>
          <a:custGeom>
            <a:avLst/>
            <a:gdLst/>
            <a:ahLst/>
            <a:cxnLst/>
            <a:rect l="l" t="t" r="r" b="b"/>
            <a:pathLst>
              <a:path w="8425718" h="8425718">
                <a:moveTo>
                  <a:pt x="0" y="0"/>
                </a:moveTo>
                <a:lnTo>
                  <a:pt x="8425718" y="0"/>
                </a:lnTo>
                <a:lnTo>
                  <a:pt x="8425718" y="8425718"/>
                </a:lnTo>
                <a:lnTo>
                  <a:pt x="0" y="8425718"/>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3216242" y="1750805"/>
            <a:ext cx="4224492" cy="3933002"/>
            <a:chOff x="0" y="0"/>
            <a:chExt cx="6350000" cy="5911850"/>
          </a:xfrm>
        </p:grpSpPr>
        <p:sp>
          <p:nvSpPr>
            <p:cNvPr id="18" name="Freeform 18"/>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t="-3692" b="-3692"/>
              </a:stretch>
            </a:blipFill>
          </p:spPr>
          <p:txBody>
            <a:bodyPr/>
            <a:lstStyle/>
            <a:p>
              <a:endParaRPr lang="en-US"/>
            </a:p>
          </p:txBody>
        </p:sp>
      </p:grpSp>
      <p:sp>
        <p:nvSpPr>
          <p:cNvPr id="19" name="TextBox 19"/>
          <p:cNvSpPr txBox="1"/>
          <p:nvPr/>
        </p:nvSpPr>
        <p:spPr>
          <a:xfrm>
            <a:off x="1346281" y="1620556"/>
            <a:ext cx="804623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20" name="TextBox 20"/>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1" name="TextBox 21"/>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ABOUT</a:t>
            </a:r>
          </a:p>
        </p:txBody>
      </p:sp>
      <p:sp>
        <p:nvSpPr>
          <p:cNvPr id="22" name="TextBox 22"/>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CONTENT</a:t>
            </a:r>
          </a:p>
        </p:txBody>
      </p:sp>
      <p:sp>
        <p:nvSpPr>
          <p:cNvPr id="23" name="TextBox 23"/>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4" name="TextBox 24"/>
          <p:cNvSpPr txBox="1"/>
          <p:nvPr/>
        </p:nvSpPr>
        <p:spPr>
          <a:xfrm>
            <a:off x="1429066" y="3645256"/>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giúp bạn được gì?</a:t>
            </a:r>
          </a:p>
        </p:txBody>
      </p:sp>
      <p:sp>
        <p:nvSpPr>
          <p:cNvPr id="25" name="TextBox 25"/>
          <p:cNvSpPr txBox="1"/>
          <p:nvPr/>
        </p:nvSpPr>
        <p:spPr>
          <a:xfrm>
            <a:off x="1429066" y="6118468"/>
            <a:ext cx="12668023" cy="3440430"/>
          </a:xfrm>
          <a:prstGeom prst="rect">
            <a:avLst/>
          </a:prstGeom>
        </p:spPr>
        <p:txBody>
          <a:bodyPr lIns="0" tIns="0" rIns="0" bIns="0" rtlCol="0" anchor="t">
            <a:spAutoFit/>
          </a:bodyPr>
          <a:lstStyle/>
          <a:p>
            <a:pPr marL="453390" lvl="1" indent="-226695" algn="just">
              <a:lnSpc>
                <a:spcPts val="2730"/>
              </a:lnSpc>
              <a:buFont typeface="Arial"/>
              <a:buChar char="•"/>
            </a:pPr>
            <a:r>
              <a:rPr lang="en-US" sz="2100" spc="-123">
                <a:solidFill>
                  <a:srgbClr val="FFFFFF"/>
                </a:solidFill>
                <a:latin typeface="Poppins"/>
                <a:ea typeface="Poppins"/>
                <a:cs typeface="Poppins"/>
                <a:sym typeface="Poppins"/>
              </a:rPr>
              <a:t>📄 Tài liệu cá nhân: Tải lên file PDF hoặc dán link tài liệu tiếng Việt để hỏi – Gạo AI sẽ trả lời theo ngữ cảnh.</a:t>
            </a:r>
          </a:p>
          <a:p>
            <a:pPr algn="just">
              <a:lnSpc>
                <a:spcPts val="2730"/>
              </a:lnSpc>
            </a:pPr>
            <a:endParaRPr lang="en-US" sz="2100" spc="-123">
              <a:solidFill>
                <a:srgbClr val="FFFFFF"/>
              </a:solidFill>
              <a:latin typeface="Poppins"/>
              <a:ea typeface="Poppins"/>
              <a:cs typeface="Poppins"/>
              <a:sym typeface="Poppins"/>
            </a:endParaRPr>
          </a:p>
          <a:p>
            <a:pPr marL="453390" lvl="1" indent="-226695" algn="just">
              <a:lnSpc>
                <a:spcPts val="2730"/>
              </a:lnSpc>
              <a:buFont typeface="Arial"/>
              <a:buChar char="•"/>
            </a:pPr>
            <a:r>
              <a:rPr lang="en-US" sz="2100" spc="-123">
                <a:solidFill>
                  <a:srgbClr val="FFFFFF"/>
                </a:solidFill>
                <a:latin typeface="Poppins"/>
                <a:ea typeface="Poppins"/>
                <a:cs typeface="Poppins"/>
                <a:sym typeface="Poppins"/>
              </a:rPr>
              <a:t>🎓 Sinh viên: Ôn tập tài liệu học hoặc blog tổng hợp kiến thức lớp AIO.</a:t>
            </a:r>
          </a:p>
          <a:p>
            <a:pPr algn="just">
              <a:lnSpc>
                <a:spcPts val="2730"/>
              </a:lnSpc>
            </a:pPr>
            <a:endParaRPr lang="en-US" sz="2100" spc="-123">
              <a:solidFill>
                <a:srgbClr val="FFFFFF"/>
              </a:solidFill>
              <a:latin typeface="Poppins"/>
              <a:ea typeface="Poppins"/>
              <a:cs typeface="Poppins"/>
              <a:sym typeface="Poppins"/>
            </a:endParaRPr>
          </a:p>
          <a:p>
            <a:pPr marL="453390" lvl="1" indent="-226695" algn="just">
              <a:lnSpc>
                <a:spcPts val="2730"/>
              </a:lnSpc>
              <a:buFont typeface="Arial"/>
              <a:buChar char="•"/>
            </a:pPr>
            <a:r>
              <a:rPr lang="en-US" sz="2100" spc="-123">
                <a:solidFill>
                  <a:srgbClr val="FFFFFF"/>
                </a:solidFill>
                <a:latin typeface="Poppins"/>
                <a:ea typeface="Poppins"/>
                <a:cs typeface="Poppins"/>
                <a:sym typeface="Poppins"/>
              </a:rPr>
              <a:t>👩‍💼 Người đi làm: Truy vấn nhanh thông tin từ hợp đồng, báo cáo nội bộ.</a:t>
            </a:r>
          </a:p>
          <a:p>
            <a:pPr algn="just">
              <a:lnSpc>
                <a:spcPts val="2730"/>
              </a:lnSpc>
            </a:pPr>
            <a:endParaRPr lang="en-US" sz="2100" spc="-123">
              <a:solidFill>
                <a:srgbClr val="FFFFFF"/>
              </a:solidFill>
              <a:latin typeface="Poppins"/>
              <a:ea typeface="Poppins"/>
              <a:cs typeface="Poppins"/>
              <a:sym typeface="Poppins"/>
            </a:endParaRPr>
          </a:p>
          <a:p>
            <a:pPr marL="453390" lvl="1" indent="-226695" algn="just">
              <a:lnSpc>
                <a:spcPts val="2730"/>
              </a:lnSpc>
              <a:buFont typeface="Arial"/>
              <a:buChar char="•"/>
            </a:pPr>
            <a:r>
              <a:rPr lang="en-US" sz="2100" spc="-123">
                <a:solidFill>
                  <a:srgbClr val="FFFFFF"/>
                </a:solidFill>
                <a:latin typeface="Poppins"/>
                <a:ea typeface="Poppins"/>
                <a:cs typeface="Poppins"/>
                <a:sym typeface="Poppins"/>
              </a:rPr>
              <a:t>👨‍🏫 Giảng viên: Dùng tài liệu giảng dạy để AI hỗ trợ trả lời cho người học.</a:t>
            </a:r>
          </a:p>
          <a:p>
            <a:pPr algn="just">
              <a:lnSpc>
                <a:spcPts val="2730"/>
              </a:lnSpc>
            </a:pPr>
            <a:endParaRPr lang="en-US" sz="2100" spc="-123">
              <a:solidFill>
                <a:srgbClr val="FFFFFF"/>
              </a:solidFill>
              <a:latin typeface="Poppins"/>
              <a:ea typeface="Poppins"/>
              <a:cs typeface="Poppins"/>
              <a:sym typeface="Poppins"/>
            </a:endParaRPr>
          </a:p>
          <a:p>
            <a:pPr marL="453390" lvl="1" indent="-226695" algn="just">
              <a:lnSpc>
                <a:spcPts val="2730"/>
              </a:lnSpc>
              <a:buFont typeface="Arial"/>
              <a:buChar char="•"/>
            </a:pPr>
            <a:r>
              <a:rPr lang="en-US" sz="2100" spc="-123">
                <a:solidFill>
                  <a:srgbClr val="FFFFFF"/>
                </a:solidFill>
                <a:latin typeface="Poppins"/>
                <a:ea typeface="Poppins"/>
                <a:cs typeface="Poppins"/>
                <a:sym typeface="Poppins"/>
              </a:rPr>
              <a:t>📚 Nội dung lớp AIO: Chọn Git Repo chứa blog tổng hợp từ Tuần 1 đến nay và đặt câu hỏi để ôn tập.</a:t>
            </a:r>
          </a:p>
          <a:p>
            <a:pPr marL="0" lvl="0" indent="0" algn="just">
              <a:lnSpc>
                <a:spcPts val="2730"/>
              </a:lnSpc>
            </a:pPr>
            <a:endParaRPr lang="en-US" sz="2100" spc="-123">
              <a:solidFill>
                <a:srgbClr val="FFFFFF"/>
              </a:solidFill>
              <a:latin typeface="Poppins"/>
              <a:ea typeface="Poppins"/>
              <a:cs typeface="Poppins"/>
              <a:sym typeface="Poppins"/>
            </a:endParaRPr>
          </a:p>
        </p:txBody>
      </p:sp>
      <p:sp>
        <p:nvSpPr>
          <p:cNvPr id="26" name="Freeform 26"/>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Freeform 27"/>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8"/>
            <a:stretch>
              <a:fillRect/>
            </a:stretch>
          </a:blipFill>
        </p:spPr>
        <p:txBody>
          <a:bodyPr/>
          <a:lstStyle/>
          <a:p>
            <a:endParaRPr lang="en-US"/>
          </a:p>
        </p:txBody>
      </p:sp>
      <p:sp>
        <p:nvSpPr>
          <p:cNvPr id="28" name="TextBox 28"/>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9" name="TextBox 29"/>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9906"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327094" y="6493466"/>
            <a:ext cx="9018582" cy="3259050"/>
            <a:chOff x="0" y="0"/>
            <a:chExt cx="2375264" cy="858351"/>
          </a:xfrm>
        </p:grpSpPr>
        <p:sp>
          <p:nvSpPr>
            <p:cNvPr id="11" name="Freeform 11"/>
            <p:cNvSpPr/>
            <p:nvPr/>
          </p:nvSpPr>
          <p:spPr>
            <a:xfrm>
              <a:off x="0" y="0"/>
              <a:ext cx="2375265" cy="858351"/>
            </a:xfrm>
            <a:custGeom>
              <a:avLst/>
              <a:gdLst/>
              <a:ahLst/>
              <a:cxnLst/>
              <a:rect l="l" t="t" r="r" b="b"/>
              <a:pathLst>
                <a:path w="2375265" h="858351">
                  <a:moveTo>
                    <a:pt x="43780" y="0"/>
                  </a:moveTo>
                  <a:lnTo>
                    <a:pt x="2331484" y="0"/>
                  </a:lnTo>
                  <a:cubicBezTo>
                    <a:pt x="2355663" y="0"/>
                    <a:pt x="2375265" y="19601"/>
                    <a:pt x="2375265" y="43780"/>
                  </a:cubicBezTo>
                  <a:lnTo>
                    <a:pt x="2375265" y="814570"/>
                  </a:lnTo>
                  <a:cubicBezTo>
                    <a:pt x="2375265" y="838749"/>
                    <a:pt x="2355663" y="858351"/>
                    <a:pt x="2331484" y="858351"/>
                  </a:cubicBezTo>
                  <a:lnTo>
                    <a:pt x="43780" y="858351"/>
                  </a:lnTo>
                  <a:cubicBezTo>
                    <a:pt x="19601" y="858351"/>
                    <a:pt x="0" y="838749"/>
                    <a:pt x="0" y="814570"/>
                  </a:cubicBezTo>
                  <a:lnTo>
                    <a:pt x="0" y="43780"/>
                  </a:lnTo>
                  <a:cubicBezTo>
                    <a:pt x="0" y="19601"/>
                    <a:pt x="19601" y="0"/>
                    <a:pt x="43780"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2375264" cy="925026"/>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27094" y="6493466"/>
            <a:ext cx="9018582" cy="3259050"/>
            <a:chOff x="0" y="0"/>
            <a:chExt cx="2375264" cy="858351"/>
          </a:xfrm>
        </p:grpSpPr>
        <p:sp>
          <p:nvSpPr>
            <p:cNvPr id="14" name="Freeform 14"/>
            <p:cNvSpPr/>
            <p:nvPr/>
          </p:nvSpPr>
          <p:spPr>
            <a:xfrm>
              <a:off x="0" y="0"/>
              <a:ext cx="2375265" cy="858351"/>
            </a:xfrm>
            <a:custGeom>
              <a:avLst/>
              <a:gdLst/>
              <a:ahLst/>
              <a:cxnLst/>
              <a:rect l="l" t="t" r="r" b="b"/>
              <a:pathLst>
                <a:path w="2375265" h="858351">
                  <a:moveTo>
                    <a:pt x="43780" y="0"/>
                  </a:moveTo>
                  <a:lnTo>
                    <a:pt x="2331484" y="0"/>
                  </a:lnTo>
                  <a:cubicBezTo>
                    <a:pt x="2355663" y="0"/>
                    <a:pt x="2375265" y="19601"/>
                    <a:pt x="2375265" y="43780"/>
                  </a:cubicBezTo>
                  <a:lnTo>
                    <a:pt x="2375265" y="814570"/>
                  </a:lnTo>
                  <a:cubicBezTo>
                    <a:pt x="2375265" y="838749"/>
                    <a:pt x="2355663" y="858351"/>
                    <a:pt x="2331484" y="858351"/>
                  </a:cubicBezTo>
                  <a:lnTo>
                    <a:pt x="43780" y="858351"/>
                  </a:lnTo>
                  <a:cubicBezTo>
                    <a:pt x="19601" y="858351"/>
                    <a:pt x="0" y="838749"/>
                    <a:pt x="0" y="814570"/>
                  </a:cubicBezTo>
                  <a:lnTo>
                    <a:pt x="0" y="43780"/>
                  </a:lnTo>
                  <a:cubicBezTo>
                    <a:pt x="0" y="19601"/>
                    <a:pt x="19601" y="0"/>
                    <a:pt x="43780"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2375264" cy="925026"/>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5419047" y="1798562"/>
            <a:ext cx="2619885" cy="2532798"/>
          </a:xfrm>
          <a:custGeom>
            <a:avLst/>
            <a:gdLst/>
            <a:ahLst/>
            <a:cxnLst/>
            <a:rect l="l" t="t" r="r" b="b"/>
            <a:pathLst>
              <a:path w="2619885" h="2532798">
                <a:moveTo>
                  <a:pt x="0" y="0"/>
                </a:moveTo>
                <a:lnTo>
                  <a:pt x="2619885" y="0"/>
                </a:lnTo>
                <a:lnTo>
                  <a:pt x="2619885" y="2532797"/>
                </a:lnTo>
                <a:lnTo>
                  <a:pt x="0" y="2532797"/>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591185" y="5143500"/>
            <a:ext cx="2619885" cy="2532798"/>
          </a:xfrm>
          <a:custGeom>
            <a:avLst/>
            <a:gdLst/>
            <a:ahLst/>
            <a:cxnLst/>
            <a:rect l="l" t="t" r="r" b="b"/>
            <a:pathLst>
              <a:path w="2619885" h="2532798">
                <a:moveTo>
                  <a:pt x="0" y="0"/>
                </a:moveTo>
                <a:lnTo>
                  <a:pt x="2619885" y="0"/>
                </a:lnTo>
                <a:lnTo>
                  <a:pt x="2619885" y="2532798"/>
                </a:lnTo>
                <a:lnTo>
                  <a:pt x="0" y="2532798"/>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1249053" y="3112056"/>
            <a:ext cx="8046237"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19" name="TextBox 19"/>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20" name="TextBox 20"/>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1" name="TextBox 21"/>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2" name="TextBox 22"/>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3" name="TextBox 23"/>
          <p:cNvSpPr txBox="1"/>
          <p:nvPr/>
        </p:nvSpPr>
        <p:spPr>
          <a:xfrm>
            <a:off x="1249053" y="2379690"/>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Nền tảng công nghệ</a:t>
            </a:r>
          </a:p>
        </p:txBody>
      </p:sp>
      <p:sp>
        <p:nvSpPr>
          <p:cNvPr id="24" name="TextBox 24"/>
          <p:cNvSpPr txBox="1"/>
          <p:nvPr/>
        </p:nvSpPr>
        <p:spPr>
          <a:xfrm>
            <a:off x="1630440" y="6659400"/>
            <a:ext cx="8344835" cy="3214497"/>
          </a:xfrm>
          <a:prstGeom prst="rect">
            <a:avLst/>
          </a:prstGeom>
        </p:spPr>
        <p:txBody>
          <a:bodyPr lIns="0" tIns="0" rIns="0" bIns="0" rtlCol="0" anchor="t">
            <a:spAutoFit/>
          </a:bodyPr>
          <a:lstStyle/>
          <a:p>
            <a:pPr marL="453390" lvl="1" indent="-226695" algn="just">
              <a:lnSpc>
                <a:spcPts val="4284"/>
              </a:lnSpc>
              <a:buFont typeface="Arial"/>
              <a:buChar char="•"/>
            </a:pPr>
            <a:r>
              <a:rPr lang="en-US" sz="2099" spc="-46">
                <a:solidFill>
                  <a:srgbClr val="FFFFFF"/>
                </a:solidFill>
                <a:latin typeface="Poppins"/>
                <a:ea typeface="Poppins"/>
                <a:cs typeface="Poppins"/>
                <a:sym typeface="Poppins"/>
              </a:rPr>
              <a:t>🔗 LangChain: Quản lý pipeline xử lý RAG.</a:t>
            </a:r>
          </a:p>
          <a:p>
            <a:pPr marL="453390" lvl="1" indent="-226695" algn="just">
              <a:lnSpc>
                <a:spcPts val="4284"/>
              </a:lnSpc>
              <a:buFont typeface="Arial"/>
              <a:buChar char="•"/>
            </a:pPr>
            <a:r>
              <a:rPr lang="en-US" sz="2099" spc="-46">
                <a:solidFill>
                  <a:srgbClr val="FFFFFF"/>
                </a:solidFill>
                <a:latin typeface="Poppins"/>
                <a:ea typeface="Poppins"/>
                <a:cs typeface="Poppins"/>
                <a:sym typeface="Poppins"/>
              </a:rPr>
              <a:t>🤗 HuggingFace + FAISS: Truy hồi và xử lý dữ liệu ngữ nghĩa.</a:t>
            </a:r>
          </a:p>
          <a:p>
            <a:pPr marL="453390" lvl="1" indent="-226695" algn="just">
              <a:lnSpc>
                <a:spcPts val="4284"/>
              </a:lnSpc>
              <a:buFont typeface="Arial"/>
              <a:buChar char="•"/>
            </a:pPr>
            <a:r>
              <a:rPr lang="en-US" sz="2099" spc="-46">
                <a:solidFill>
                  <a:srgbClr val="FFFFFF"/>
                </a:solidFill>
                <a:latin typeface="Poppins"/>
                <a:ea typeface="Poppins"/>
                <a:cs typeface="Poppins"/>
                <a:sym typeface="Poppins"/>
              </a:rPr>
              <a:t>🧠 RAG (Retrieval-Augmented Generation): Kết hợp truy hồi tài liệu và sinh ngôn ngữ từ LLM.</a:t>
            </a:r>
          </a:p>
          <a:p>
            <a:pPr marL="453390" lvl="1" indent="-226695" algn="just">
              <a:lnSpc>
                <a:spcPts val="4284"/>
              </a:lnSpc>
              <a:buFont typeface="Arial"/>
              <a:buChar char="•"/>
            </a:pPr>
            <a:r>
              <a:rPr lang="en-US" sz="2099" u="none" spc="-46">
                <a:solidFill>
                  <a:srgbClr val="FFFFFF"/>
                </a:solidFill>
                <a:latin typeface="Poppins"/>
                <a:ea typeface="Poppins"/>
                <a:cs typeface="Poppins"/>
                <a:sym typeface="Poppins"/>
              </a:rPr>
              <a:t>💻 Streamlit: Tạo giao diện web đơn giản, dễ sử dụng.</a:t>
            </a:r>
          </a:p>
          <a:p>
            <a:pPr marL="0" lvl="0" indent="0" algn="just">
              <a:lnSpc>
                <a:spcPts val="4284"/>
              </a:lnSpc>
            </a:pPr>
            <a:endParaRPr lang="en-US" sz="2099" u="none" spc="-46">
              <a:solidFill>
                <a:srgbClr val="FFFFFF"/>
              </a:solidFill>
              <a:latin typeface="Poppins"/>
              <a:ea typeface="Poppins"/>
              <a:cs typeface="Poppins"/>
              <a:sym typeface="Poppins"/>
            </a:endParaRPr>
          </a:p>
        </p:txBody>
      </p:sp>
      <p:grpSp>
        <p:nvGrpSpPr>
          <p:cNvPr id="25" name="Group 25"/>
          <p:cNvGrpSpPr/>
          <p:nvPr/>
        </p:nvGrpSpPr>
        <p:grpSpPr>
          <a:xfrm>
            <a:off x="10825600" y="2484465"/>
            <a:ext cx="6175128" cy="5749044"/>
            <a:chOff x="0" y="0"/>
            <a:chExt cx="6350000" cy="5911850"/>
          </a:xfrm>
        </p:grpSpPr>
        <p:sp>
          <p:nvSpPr>
            <p:cNvPr id="26" name="Freeform 26"/>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t="-3692" b="-3692"/>
              </a:stretch>
            </a:blipFill>
          </p:spPr>
          <p:txBody>
            <a:bodyPr/>
            <a:lstStyle/>
            <a:p>
              <a:endParaRPr lang="en-US"/>
            </a:p>
          </p:txBody>
        </p:sp>
      </p:grpSp>
      <p:sp>
        <p:nvSpPr>
          <p:cNvPr id="27" name="Freeform 27"/>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8"/>
            <a:stretch>
              <a:fillRect/>
            </a:stretch>
          </a:blipFill>
        </p:spPr>
        <p:txBody>
          <a:bodyPr/>
          <a:lstStyle/>
          <a:p>
            <a:endParaRPr lang="en-US"/>
          </a:p>
        </p:txBody>
      </p:sp>
      <p:sp>
        <p:nvSpPr>
          <p:cNvPr id="29" name="TextBox 29"/>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30" name="TextBox 30"/>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2361663" y="4508112"/>
            <a:ext cx="6494061" cy="6198876"/>
          </a:xfrm>
          <a:custGeom>
            <a:avLst/>
            <a:gdLst/>
            <a:ahLst/>
            <a:cxnLst/>
            <a:rect l="l" t="t" r="r" b="b"/>
            <a:pathLst>
              <a:path w="6494061" h="6198876">
                <a:moveTo>
                  <a:pt x="0" y="0"/>
                </a:moveTo>
                <a:lnTo>
                  <a:pt x="6494061" y="0"/>
                </a:lnTo>
                <a:lnTo>
                  <a:pt x="6494061" y="6198876"/>
                </a:lnTo>
                <a:lnTo>
                  <a:pt x="0" y="6198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2906305" y="2393579"/>
            <a:ext cx="3598601" cy="3435028"/>
          </a:xfrm>
          <a:custGeom>
            <a:avLst/>
            <a:gdLst/>
            <a:ahLst/>
            <a:cxnLst/>
            <a:rect l="l" t="t" r="r" b="b"/>
            <a:pathLst>
              <a:path w="3598601" h="3435028">
                <a:moveTo>
                  <a:pt x="0" y="0"/>
                </a:moveTo>
                <a:lnTo>
                  <a:pt x="3598601" y="0"/>
                </a:lnTo>
                <a:lnTo>
                  <a:pt x="3598601" y="3435028"/>
                </a:lnTo>
                <a:lnTo>
                  <a:pt x="0" y="3435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14" name="Freeform 14"/>
          <p:cNvSpPr/>
          <p:nvPr/>
        </p:nvSpPr>
        <p:spPr>
          <a:xfrm>
            <a:off x="2224732" y="3195796"/>
            <a:ext cx="14037881" cy="6790825"/>
          </a:xfrm>
          <a:custGeom>
            <a:avLst/>
            <a:gdLst/>
            <a:ahLst/>
            <a:cxnLst/>
            <a:rect l="l" t="t" r="r" b="b"/>
            <a:pathLst>
              <a:path w="14037881" h="6790825">
                <a:moveTo>
                  <a:pt x="0" y="0"/>
                </a:moveTo>
                <a:lnTo>
                  <a:pt x="14037880" y="0"/>
                </a:lnTo>
                <a:lnTo>
                  <a:pt x="14037880" y="6790824"/>
                </a:lnTo>
                <a:lnTo>
                  <a:pt x="0" y="6790824"/>
                </a:lnTo>
                <a:lnTo>
                  <a:pt x="0" y="0"/>
                </a:lnTo>
                <a:close/>
              </a:path>
            </a:pathLst>
          </a:custGeom>
          <a:blipFill>
            <a:blip r:embed="rId8"/>
            <a:stretch>
              <a:fillRect/>
            </a:stretch>
          </a:blipFill>
        </p:spPr>
        <p:txBody>
          <a:bodyPr/>
          <a:lstStyle/>
          <a:p>
            <a:endParaRPr lang="en-US"/>
          </a:p>
        </p:txBody>
      </p:sp>
      <p:sp>
        <p:nvSpPr>
          <p:cNvPr id="15" name="TextBox 15"/>
          <p:cNvSpPr txBox="1"/>
          <p:nvPr/>
        </p:nvSpPr>
        <p:spPr>
          <a:xfrm>
            <a:off x="3202221" y="979922"/>
            <a:ext cx="9058201"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16" name="TextBox 16"/>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7" name="TextBox 17"/>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8" name="TextBox 18"/>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9" name="TextBox 19"/>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0" name="TextBox 20"/>
          <p:cNvSpPr txBox="1"/>
          <p:nvPr/>
        </p:nvSpPr>
        <p:spPr>
          <a:xfrm>
            <a:off x="692296" y="1737463"/>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Demo </a:t>
            </a:r>
          </a:p>
        </p:txBody>
      </p:sp>
      <p:sp>
        <p:nvSpPr>
          <p:cNvPr id="21" name="TextBox 21"/>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2" name="TextBox 22"/>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4"/>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2361663" y="4508112"/>
            <a:ext cx="6494061" cy="6198876"/>
          </a:xfrm>
          <a:custGeom>
            <a:avLst/>
            <a:gdLst/>
            <a:ahLst/>
            <a:cxnLst/>
            <a:rect l="l" t="t" r="r" b="b"/>
            <a:pathLst>
              <a:path w="6494061" h="6198876">
                <a:moveTo>
                  <a:pt x="0" y="0"/>
                </a:moveTo>
                <a:lnTo>
                  <a:pt x="6494061" y="0"/>
                </a:lnTo>
                <a:lnTo>
                  <a:pt x="6494061" y="6198876"/>
                </a:lnTo>
                <a:lnTo>
                  <a:pt x="0" y="61988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2906305" y="2393579"/>
            <a:ext cx="3598601" cy="3435028"/>
          </a:xfrm>
          <a:custGeom>
            <a:avLst/>
            <a:gdLst/>
            <a:ahLst/>
            <a:cxnLst/>
            <a:rect l="l" t="t" r="r" b="b"/>
            <a:pathLst>
              <a:path w="3598601" h="3435028">
                <a:moveTo>
                  <a:pt x="0" y="0"/>
                </a:moveTo>
                <a:lnTo>
                  <a:pt x="3598601" y="0"/>
                </a:lnTo>
                <a:lnTo>
                  <a:pt x="3598601" y="3435028"/>
                </a:lnTo>
                <a:lnTo>
                  <a:pt x="0" y="3435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9"/>
            <a:stretch>
              <a:fillRect/>
            </a:stretch>
          </a:blipFill>
        </p:spPr>
        <p:txBody>
          <a:bodyPr/>
          <a:lstStyle/>
          <a:p>
            <a:endParaRPr lang="en-US"/>
          </a:p>
        </p:txBody>
      </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5168494" y="2247145"/>
            <a:ext cx="12734089" cy="7162925"/>
          </a:xfrm>
          <a:prstGeom prst="rect">
            <a:avLst/>
          </a:prstGeom>
        </p:spPr>
      </p:pic>
      <p:sp>
        <p:nvSpPr>
          <p:cNvPr id="15" name="TextBox 15"/>
          <p:cNvSpPr txBox="1"/>
          <p:nvPr/>
        </p:nvSpPr>
        <p:spPr>
          <a:xfrm>
            <a:off x="534442" y="2687620"/>
            <a:ext cx="9058201"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Gạo AI</a:t>
            </a:r>
          </a:p>
        </p:txBody>
      </p:sp>
      <p:sp>
        <p:nvSpPr>
          <p:cNvPr id="16" name="TextBox 16"/>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7" name="TextBox 17"/>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18" name="TextBox 18"/>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19" name="TextBox 19"/>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0" name="TextBox 20"/>
          <p:cNvSpPr txBox="1"/>
          <p:nvPr/>
        </p:nvSpPr>
        <p:spPr>
          <a:xfrm>
            <a:off x="692296" y="2018545"/>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Demo </a:t>
            </a:r>
          </a:p>
        </p:txBody>
      </p:sp>
      <p:sp>
        <p:nvSpPr>
          <p:cNvPr id="21" name="TextBox 21"/>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2" name="TextBox 22"/>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3317" r="-3317"/>
              </a:stretch>
            </a:blipFill>
          </p:spPr>
          <p:txBody>
            <a:bodyPr/>
            <a:lstStyle/>
            <a:p>
              <a:endParaRPr lang="en-US"/>
            </a:p>
          </p:txBody>
        </p:sp>
      </p:gr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11076D">
                    <a:alpha val="64000"/>
                  </a:srgbClr>
                </a:gs>
                <a:gs pos="100000">
                  <a:srgbClr val="144357">
                    <a:alpha val="64000"/>
                  </a:srgbClr>
                </a:gs>
              </a:gsLst>
              <a:path path="circle">
                <a:fillToRect r="100000" b="100000"/>
              </a:path>
              <a:tileRect l="-100000" t="-100000"/>
            </a:gradFill>
          </p:spPr>
          <p:txBody>
            <a:bodyPr/>
            <a:lstStyle/>
            <a:p>
              <a:endParaRPr lang="en-US"/>
            </a:p>
          </p:txBody>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592643" y="712071"/>
            <a:ext cx="8037844" cy="653033"/>
            <a:chOff x="0" y="0"/>
            <a:chExt cx="2116963" cy="171992"/>
          </a:xfrm>
        </p:grpSpPr>
        <p:sp>
          <p:nvSpPr>
            <p:cNvPr id="8" name="Freeform 8"/>
            <p:cNvSpPr/>
            <p:nvPr/>
          </p:nvSpPr>
          <p:spPr>
            <a:xfrm>
              <a:off x="0" y="0"/>
              <a:ext cx="2116963" cy="171992"/>
            </a:xfrm>
            <a:custGeom>
              <a:avLst/>
              <a:gdLst/>
              <a:ahLst/>
              <a:cxnLst/>
              <a:rect l="l" t="t" r="r" b="b"/>
              <a:pathLst>
                <a:path w="2116963" h="171992">
                  <a:moveTo>
                    <a:pt x="28896" y="0"/>
                  </a:moveTo>
                  <a:lnTo>
                    <a:pt x="2088068" y="0"/>
                  </a:lnTo>
                  <a:cubicBezTo>
                    <a:pt x="2104026" y="0"/>
                    <a:pt x="2116963" y="12937"/>
                    <a:pt x="2116963" y="28896"/>
                  </a:cubicBezTo>
                  <a:lnTo>
                    <a:pt x="2116963" y="143097"/>
                  </a:lnTo>
                  <a:cubicBezTo>
                    <a:pt x="2116963" y="150760"/>
                    <a:pt x="2113919" y="158110"/>
                    <a:pt x="2108500" y="163529"/>
                  </a:cubicBezTo>
                  <a:cubicBezTo>
                    <a:pt x="2103081" y="168948"/>
                    <a:pt x="2095731" y="171992"/>
                    <a:pt x="2088068" y="171992"/>
                  </a:cubicBezTo>
                  <a:lnTo>
                    <a:pt x="28896" y="171992"/>
                  </a:lnTo>
                  <a:cubicBezTo>
                    <a:pt x="12937" y="171992"/>
                    <a:pt x="0" y="159055"/>
                    <a:pt x="0" y="143097"/>
                  </a:cubicBezTo>
                  <a:lnTo>
                    <a:pt x="0" y="28896"/>
                  </a:lnTo>
                  <a:cubicBezTo>
                    <a:pt x="0" y="12937"/>
                    <a:pt x="12937" y="0"/>
                    <a:pt x="28896" y="0"/>
                  </a:cubicBezTo>
                  <a:close/>
                </a:path>
              </a:pathLst>
            </a:custGeom>
            <a:solidFill>
              <a:srgbClr val="21DEE8">
                <a:alpha val="12941"/>
              </a:srgbClr>
            </a:solidFill>
          </p:spPr>
          <p:txBody>
            <a:bodyPr/>
            <a:lstStyle/>
            <a:p>
              <a:endParaRPr lang="en-US"/>
            </a:p>
          </p:txBody>
        </p:sp>
        <p:sp>
          <p:nvSpPr>
            <p:cNvPr id="9" name="TextBox 9"/>
            <p:cNvSpPr txBox="1"/>
            <p:nvPr/>
          </p:nvSpPr>
          <p:spPr>
            <a:xfrm>
              <a:off x="0" y="-66675"/>
              <a:ext cx="2116963" cy="238667"/>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131904" y="5462451"/>
            <a:ext cx="16498583" cy="2224950"/>
            <a:chOff x="0" y="0"/>
            <a:chExt cx="4345306" cy="585995"/>
          </a:xfrm>
        </p:grpSpPr>
        <p:sp>
          <p:nvSpPr>
            <p:cNvPr id="11" name="Freeform 11"/>
            <p:cNvSpPr/>
            <p:nvPr/>
          </p:nvSpPr>
          <p:spPr>
            <a:xfrm>
              <a:off x="0" y="0"/>
              <a:ext cx="4345306" cy="585995"/>
            </a:xfrm>
            <a:custGeom>
              <a:avLst/>
              <a:gdLst/>
              <a:ahLst/>
              <a:cxnLst/>
              <a:rect l="l" t="t" r="r" b="b"/>
              <a:pathLst>
                <a:path w="4345306" h="585995">
                  <a:moveTo>
                    <a:pt x="23932" y="0"/>
                  </a:moveTo>
                  <a:lnTo>
                    <a:pt x="4321374" y="0"/>
                  </a:lnTo>
                  <a:cubicBezTo>
                    <a:pt x="4327721" y="0"/>
                    <a:pt x="4333808" y="2521"/>
                    <a:pt x="4338296" y="7009"/>
                  </a:cubicBezTo>
                  <a:cubicBezTo>
                    <a:pt x="4342785" y="11497"/>
                    <a:pt x="4345306" y="17585"/>
                    <a:pt x="4345306" y="23932"/>
                  </a:cubicBezTo>
                  <a:lnTo>
                    <a:pt x="4345306" y="562063"/>
                  </a:lnTo>
                  <a:cubicBezTo>
                    <a:pt x="4345306" y="568410"/>
                    <a:pt x="4342785" y="574497"/>
                    <a:pt x="4338296" y="578986"/>
                  </a:cubicBezTo>
                  <a:cubicBezTo>
                    <a:pt x="4333808" y="583474"/>
                    <a:pt x="4327721" y="585995"/>
                    <a:pt x="4321374" y="585995"/>
                  </a:cubicBezTo>
                  <a:lnTo>
                    <a:pt x="23932" y="585995"/>
                  </a:lnTo>
                  <a:cubicBezTo>
                    <a:pt x="17585" y="585995"/>
                    <a:pt x="11497" y="583474"/>
                    <a:pt x="7009" y="578986"/>
                  </a:cubicBezTo>
                  <a:cubicBezTo>
                    <a:pt x="2521" y="574497"/>
                    <a:pt x="0" y="568410"/>
                    <a:pt x="0" y="562063"/>
                  </a:cubicBezTo>
                  <a:lnTo>
                    <a:pt x="0" y="23932"/>
                  </a:lnTo>
                  <a:cubicBezTo>
                    <a:pt x="0" y="17585"/>
                    <a:pt x="2521" y="11497"/>
                    <a:pt x="7009" y="7009"/>
                  </a:cubicBezTo>
                  <a:cubicBezTo>
                    <a:pt x="11497" y="2521"/>
                    <a:pt x="17585" y="0"/>
                    <a:pt x="23932" y="0"/>
                  </a:cubicBezTo>
                  <a:close/>
                </a:path>
              </a:pathLst>
            </a:custGeom>
            <a:solidFill>
              <a:srgbClr val="21DEE8">
                <a:alpha val="12941"/>
              </a:srgbClr>
            </a:solidFill>
          </p:spPr>
          <p:txBody>
            <a:bodyPr/>
            <a:lstStyle/>
            <a:p>
              <a:endParaRPr lang="en-US"/>
            </a:p>
          </p:txBody>
        </p:sp>
        <p:sp>
          <p:nvSpPr>
            <p:cNvPr id="12" name="TextBox 12"/>
            <p:cNvSpPr txBox="1"/>
            <p:nvPr/>
          </p:nvSpPr>
          <p:spPr>
            <a:xfrm>
              <a:off x="0" y="-66675"/>
              <a:ext cx="4345306" cy="652670"/>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131904" y="5462451"/>
            <a:ext cx="16498583" cy="2224950"/>
            <a:chOff x="0" y="0"/>
            <a:chExt cx="4345306" cy="585995"/>
          </a:xfrm>
        </p:grpSpPr>
        <p:sp>
          <p:nvSpPr>
            <p:cNvPr id="14" name="Freeform 14"/>
            <p:cNvSpPr/>
            <p:nvPr/>
          </p:nvSpPr>
          <p:spPr>
            <a:xfrm>
              <a:off x="0" y="0"/>
              <a:ext cx="4345306" cy="585995"/>
            </a:xfrm>
            <a:custGeom>
              <a:avLst/>
              <a:gdLst/>
              <a:ahLst/>
              <a:cxnLst/>
              <a:rect l="l" t="t" r="r" b="b"/>
              <a:pathLst>
                <a:path w="4345306" h="585995">
                  <a:moveTo>
                    <a:pt x="23932" y="0"/>
                  </a:moveTo>
                  <a:lnTo>
                    <a:pt x="4321374" y="0"/>
                  </a:lnTo>
                  <a:cubicBezTo>
                    <a:pt x="4327721" y="0"/>
                    <a:pt x="4333808" y="2521"/>
                    <a:pt x="4338296" y="7009"/>
                  </a:cubicBezTo>
                  <a:cubicBezTo>
                    <a:pt x="4342785" y="11497"/>
                    <a:pt x="4345306" y="17585"/>
                    <a:pt x="4345306" y="23932"/>
                  </a:cubicBezTo>
                  <a:lnTo>
                    <a:pt x="4345306" y="562063"/>
                  </a:lnTo>
                  <a:cubicBezTo>
                    <a:pt x="4345306" y="568410"/>
                    <a:pt x="4342785" y="574497"/>
                    <a:pt x="4338296" y="578986"/>
                  </a:cubicBezTo>
                  <a:cubicBezTo>
                    <a:pt x="4333808" y="583474"/>
                    <a:pt x="4327721" y="585995"/>
                    <a:pt x="4321374" y="585995"/>
                  </a:cubicBezTo>
                  <a:lnTo>
                    <a:pt x="23932" y="585995"/>
                  </a:lnTo>
                  <a:cubicBezTo>
                    <a:pt x="17585" y="585995"/>
                    <a:pt x="11497" y="583474"/>
                    <a:pt x="7009" y="578986"/>
                  </a:cubicBezTo>
                  <a:cubicBezTo>
                    <a:pt x="2521" y="574497"/>
                    <a:pt x="0" y="568410"/>
                    <a:pt x="0" y="562063"/>
                  </a:cubicBezTo>
                  <a:lnTo>
                    <a:pt x="0" y="23932"/>
                  </a:lnTo>
                  <a:cubicBezTo>
                    <a:pt x="0" y="17585"/>
                    <a:pt x="2521" y="11497"/>
                    <a:pt x="7009" y="7009"/>
                  </a:cubicBezTo>
                  <a:cubicBezTo>
                    <a:pt x="11497" y="2521"/>
                    <a:pt x="17585" y="0"/>
                    <a:pt x="23932" y="0"/>
                  </a:cubicBezTo>
                  <a:close/>
                </a:path>
              </a:pathLst>
            </a:custGeom>
            <a:solidFill>
              <a:srgbClr val="000000">
                <a:alpha val="0"/>
              </a:srgbClr>
            </a:solidFill>
            <a:ln w="47625" cap="rnd">
              <a:gradFill>
                <a:gsLst>
                  <a:gs pos="0">
                    <a:srgbClr val="004AB8">
                      <a:alpha val="100000"/>
                    </a:srgbClr>
                  </a:gs>
                  <a:gs pos="100000">
                    <a:srgbClr val="00FFD1">
                      <a:alpha val="100000"/>
                    </a:srgbClr>
                  </a:gs>
                </a:gsLst>
                <a:path path="circle">
                  <a:fillToRect r="100000" b="100000"/>
                </a:path>
                <a:tileRect l="-100000" t="-100000"/>
              </a:gradFill>
              <a:prstDash val="solid"/>
              <a:round/>
            </a:ln>
          </p:spPr>
          <p:txBody>
            <a:bodyPr/>
            <a:lstStyle/>
            <a:p>
              <a:endParaRPr lang="en-US"/>
            </a:p>
          </p:txBody>
        </p:sp>
        <p:sp>
          <p:nvSpPr>
            <p:cNvPr id="15" name="TextBox 15"/>
            <p:cNvSpPr txBox="1"/>
            <p:nvPr/>
          </p:nvSpPr>
          <p:spPr>
            <a:xfrm>
              <a:off x="0" y="-66675"/>
              <a:ext cx="4345306" cy="65267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rot="-5400000">
            <a:off x="-1766719" y="7490872"/>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rot="-5400000">
            <a:off x="16521281" y="3231318"/>
            <a:ext cx="3533438" cy="928827"/>
          </a:xfrm>
          <a:custGeom>
            <a:avLst/>
            <a:gdLst/>
            <a:ahLst/>
            <a:cxnLst/>
            <a:rect l="l" t="t" r="r" b="b"/>
            <a:pathLst>
              <a:path w="3533438" h="928827">
                <a:moveTo>
                  <a:pt x="0" y="0"/>
                </a:moveTo>
                <a:lnTo>
                  <a:pt x="3533438" y="0"/>
                </a:lnTo>
                <a:lnTo>
                  <a:pt x="3533438" y="928827"/>
                </a:lnTo>
                <a:lnTo>
                  <a:pt x="0" y="928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9144000" y="816990"/>
            <a:ext cx="1662550"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HOME</a:t>
            </a:r>
          </a:p>
        </p:txBody>
      </p:sp>
      <p:sp>
        <p:nvSpPr>
          <p:cNvPr id="19" name="TextBox 19"/>
          <p:cNvSpPr txBox="1"/>
          <p:nvPr/>
        </p:nvSpPr>
        <p:spPr>
          <a:xfrm>
            <a:off x="11408122" y="816990"/>
            <a:ext cx="1907082" cy="3683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FFFFFF"/>
                </a:solidFill>
                <a:latin typeface="Poppins"/>
                <a:ea typeface="Poppins"/>
                <a:cs typeface="Poppins"/>
                <a:sym typeface="Poppins"/>
              </a:rPr>
              <a:t>ABOUT</a:t>
            </a:r>
          </a:p>
        </p:txBody>
      </p:sp>
      <p:sp>
        <p:nvSpPr>
          <p:cNvPr id="20" name="TextBox 20"/>
          <p:cNvSpPr txBox="1"/>
          <p:nvPr/>
        </p:nvSpPr>
        <p:spPr>
          <a:xfrm>
            <a:off x="13726729" y="816990"/>
            <a:ext cx="1916881" cy="368300"/>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Poppins Bold"/>
                <a:ea typeface="Poppins Bold"/>
                <a:cs typeface="Poppins Bold"/>
                <a:sym typeface="Poppins Bold"/>
              </a:rPr>
              <a:t>CONTENT</a:t>
            </a:r>
          </a:p>
        </p:txBody>
      </p:sp>
      <p:sp>
        <p:nvSpPr>
          <p:cNvPr id="21" name="TextBox 21"/>
          <p:cNvSpPr txBox="1"/>
          <p:nvPr/>
        </p:nvSpPr>
        <p:spPr>
          <a:xfrm>
            <a:off x="15034325" y="816990"/>
            <a:ext cx="2224975" cy="368300"/>
          </a:xfrm>
          <a:prstGeom prst="rect">
            <a:avLst/>
          </a:prstGeom>
        </p:spPr>
        <p:txBody>
          <a:bodyPr lIns="0" tIns="0" rIns="0" bIns="0" rtlCol="0" anchor="t">
            <a:spAutoFit/>
          </a:bodyPr>
          <a:lstStyle/>
          <a:p>
            <a:pPr marL="0" lvl="0" indent="0" algn="r">
              <a:lnSpc>
                <a:spcPts val="2800"/>
              </a:lnSpc>
              <a:spcBef>
                <a:spcPct val="0"/>
              </a:spcBef>
            </a:pPr>
            <a:r>
              <a:rPr lang="en-US" sz="2000">
                <a:solidFill>
                  <a:srgbClr val="FFFFFF"/>
                </a:solidFill>
                <a:latin typeface="Poppins"/>
                <a:ea typeface="Poppins"/>
                <a:cs typeface="Poppins"/>
                <a:sym typeface="Poppins"/>
              </a:rPr>
              <a:t>OTHERS</a:t>
            </a:r>
          </a:p>
        </p:txBody>
      </p:sp>
      <p:sp>
        <p:nvSpPr>
          <p:cNvPr id="22" name="TextBox 22"/>
          <p:cNvSpPr txBox="1"/>
          <p:nvPr/>
        </p:nvSpPr>
        <p:spPr>
          <a:xfrm>
            <a:off x="1131904" y="3227054"/>
            <a:ext cx="3247083" cy="2101574"/>
          </a:xfrm>
          <a:prstGeom prst="rect">
            <a:avLst/>
          </a:prstGeom>
        </p:spPr>
        <p:txBody>
          <a:bodyPr lIns="0" tIns="0" rIns="0" bIns="0" rtlCol="0" anchor="t">
            <a:spAutoFit/>
          </a:bodyPr>
          <a:lstStyle/>
          <a:p>
            <a:pPr algn="l">
              <a:lnSpc>
                <a:spcPts val="15140"/>
              </a:lnSpc>
            </a:pPr>
            <a:r>
              <a:rPr lang="en-US" sz="10814" b="1">
                <a:solidFill>
                  <a:srgbClr val="00FFD1"/>
                </a:solidFill>
                <a:latin typeface="Neo Sans Bold"/>
                <a:ea typeface="Neo Sans Bold"/>
                <a:cs typeface="Neo Sans Bold"/>
                <a:sym typeface="Neo Sans Bold"/>
              </a:rPr>
              <a:t>RAG</a:t>
            </a:r>
          </a:p>
        </p:txBody>
      </p:sp>
      <p:sp>
        <p:nvSpPr>
          <p:cNvPr id="23" name="TextBox 23"/>
          <p:cNvSpPr txBox="1"/>
          <p:nvPr/>
        </p:nvSpPr>
        <p:spPr>
          <a:xfrm>
            <a:off x="1131904" y="2200338"/>
            <a:ext cx="8054200" cy="1151467"/>
          </a:xfrm>
          <a:prstGeom prst="rect">
            <a:avLst/>
          </a:prstGeom>
        </p:spPr>
        <p:txBody>
          <a:bodyPr lIns="0" tIns="0" rIns="0" bIns="0" rtlCol="0" anchor="t">
            <a:spAutoFit/>
          </a:bodyPr>
          <a:lstStyle/>
          <a:p>
            <a:pPr algn="l">
              <a:lnSpc>
                <a:spcPts val="8458"/>
              </a:lnSpc>
            </a:pPr>
            <a:r>
              <a:rPr lang="en-US" sz="6041" b="1">
                <a:solidFill>
                  <a:srgbClr val="FFFFFF"/>
                </a:solidFill>
                <a:latin typeface="Neo Sans Bold"/>
                <a:ea typeface="Neo Sans Bold"/>
                <a:cs typeface="Neo Sans Bold"/>
                <a:sym typeface="Neo Sans Bold"/>
              </a:rPr>
              <a:t>Gạo AI ứng dụng</a:t>
            </a:r>
          </a:p>
        </p:txBody>
      </p:sp>
      <p:sp>
        <p:nvSpPr>
          <p:cNvPr id="24" name="TextBox 24"/>
          <p:cNvSpPr txBox="1"/>
          <p:nvPr/>
        </p:nvSpPr>
        <p:spPr>
          <a:xfrm>
            <a:off x="1539003" y="5814040"/>
            <a:ext cx="15684385" cy="177800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ea typeface="Poppins"/>
                <a:cs typeface="Poppins"/>
                <a:sym typeface="Poppins"/>
              </a:rPr>
              <a:t>RAG (RETRIEVAL-AUGMENTED GENERATION) LÀ KỸ THUẬT GIÚP CHATBOT TRẢ LỜI DỰA TRÊN DỮ LIỆU THỰC TẾ, GIẢM ẢO GIÁC (HALLUCINATION) VÀ KHÔNG CẦN HUẤN LUYỆN LẠI MÔ HÌNH LỚN.</a:t>
            </a:r>
          </a:p>
          <a:p>
            <a:pPr algn="l">
              <a:lnSpc>
                <a:spcPts val="2800"/>
              </a:lnSpc>
              <a:spcBef>
                <a:spcPct val="0"/>
              </a:spcBef>
            </a:pPr>
            <a:endParaRPr lang="en-US" sz="2000">
              <a:solidFill>
                <a:srgbClr val="FFFFFF"/>
              </a:solidFill>
              <a:latin typeface="Poppins"/>
              <a:ea typeface="Poppins"/>
              <a:cs typeface="Poppins"/>
              <a:sym typeface="Poppins"/>
            </a:endParaRPr>
          </a:p>
          <a:p>
            <a:pPr algn="l">
              <a:lnSpc>
                <a:spcPts val="2800"/>
              </a:lnSpc>
              <a:spcBef>
                <a:spcPct val="0"/>
              </a:spcBef>
            </a:pPr>
            <a:r>
              <a:rPr lang="en-US" sz="2000">
                <a:solidFill>
                  <a:srgbClr val="FFFFFF"/>
                </a:solidFill>
                <a:latin typeface="Poppins"/>
                <a:ea typeface="Poppins"/>
                <a:cs typeface="Poppins"/>
                <a:sym typeface="Poppins"/>
              </a:rPr>
              <a:t>👉 RAG GIÚP CHATBOT THÔNG MINH HƠN, TRẢ LỜI CHÍNH XÁC HƠN TỪ DỮ LIỆU PDF MÀ KHÔNG CẦN HUẤN LUYỆN LẠI MÔ HÌNH.</a:t>
            </a:r>
          </a:p>
          <a:p>
            <a:pPr algn="l">
              <a:lnSpc>
                <a:spcPts val="2800"/>
              </a:lnSpc>
              <a:spcBef>
                <a:spcPct val="0"/>
              </a:spcBef>
            </a:pPr>
            <a:endParaRPr lang="en-US" sz="2000">
              <a:solidFill>
                <a:srgbClr val="FFFFFF"/>
              </a:solidFill>
              <a:latin typeface="Poppins"/>
              <a:ea typeface="Poppins"/>
              <a:cs typeface="Poppins"/>
              <a:sym typeface="Poppins"/>
            </a:endParaRPr>
          </a:p>
        </p:txBody>
      </p:sp>
      <p:sp>
        <p:nvSpPr>
          <p:cNvPr id="25" name="Freeform 25"/>
          <p:cNvSpPr/>
          <p:nvPr/>
        </p:nvSpPr>
        <p:spPr>
          <a:xfrm>
            <a:off x="692296" y="841375"/>
            <a:ext cx="672808" cy="672808"/>
          </a:xfrm>
          <a:custGeom>
            <a:avLst/>
            <a:gdLst/>
            <a:ahLst/>
            <a:cxnLst/>
            <a:rect l="l" t="t" r="r" b="b"/>
            <a:pathLst>
              <a:path w="672808" h="672808">
                <a:moveTo>
                  <a:pt x="0" y="0"/>
                </a:moveTo>
                <a:lnTo>
                  <a:pt x="672808" y="0"/>
                </a:lnTo>
                <a:lnTo>
                  <a:pt x="672808" y="672808"/>
                </a:lnTo>
                <a:lnTo>
                  <a:pt x="0" y="67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Freeform 26"/>
          <p:cNvSpPr/>
          <p:nvPr/>
        </p:nvSpPr>
        <p:spPr>
          <a:xfrm>
            <a:off x="750512" y="221997"/>
            <a:ext cx="556375" cy="470299"/>
          </a:xfrm>
          <a:custGeom>
            <a:avLst/>
            <a:gdLst/>
            <a:ahLst/>
            <a:cxnLst/>
            <a:rect l="l" t="t" r="r" b="b"/>
            <a:pathLst>
              <a:path w="556375" h="470299">
                <a:moveTo>
                  <a:pt x="0" y="0"/>
                </a:moveTo>
                <a:lnTo>
                  <a:pt x="556376" y="0"/>
                </a:lnTo>
                <a:lnTo>
                  <a:pt x="556376" y="470299"/>
                </a:lnTo>
                <a:lnTo>
                  <a:pt x="0" y="470299"/>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1574611" y="914254"/>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TIME-SERIES TEAM</a:t>
            </a:r>
          </a:p>
        </p:txBody>
      </p:sp>
      <p:sp>
        <p:nvSpPr>
          <p:cNvPr id="28" name="TextBox 28"/>
          <p:cNvSpPr txBox="1"/>
          <p:nvPr/>
        </p:nvSpPr>
        <p:spPr>
          <a:xfrm>
            <a:off x="1574611" y="145797"/>
            <a:ext cx="4141972" cy="450849"/>
          </a:xfrm>
          <a:prstGeom prst="rect">
            <a:avLst/>
          </a:prstGeom>
        </p:spPr>
        <p:txBody>
          <a:bodyPr lIns="0" tIns="0" rIns="0" bIns="0" rtlCol="0" anchor="t">
            <a:spAutoFit/>
          </a:bodyPr>
          <a:lstStyle/>
          <a:p>
            <a:pPr algn="l">
              <a:lnSpc>
                <a:spcPts val="3500"/>
              </a:lnSpc>
            </a:pPr>
            <a:r>
              <a:rPr lang="en-US" sz="2500" b="1">
                <a:solidFill>
                  <a:srgbClr val="FFFFFF"/>
                </a:solidFill>
                <a:latin typeface="Poppins Bold"/>
                <a:ea typeface="Poppins Bold"/>
                <a:cs typeface="Poppins Bold"/>
                <a:sym typeface="Poppins Bold"/>
              </a:rPr>
              <a:t>AI VIET NAM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1829</Words>
  <Application>Microsoft Office PowerPoint</Application>
  <PresentationFormat>Custom</PresentationFormat>
  <Paragraphs>269</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vt:lpstr>
      <vt:lpstr>Calibri</vt:lpstr>
      <vt:lpstr>Proxima Nova</vt:lpstr>
      <vt:lpstr>Poppins Bold</vt:lpstr>
      <vt:lpstr>Neo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Gao AI</dc:title>
  <cp:lastModifiedBy>Ha Nguyen</cp:lastModifiedBy>
  <cp:revision>1</cp:revision>
  <dcterms:created xsi:type="dcterms:W3CDTF">2006-08-16T00:00:00Z</dcterms:created>
  <dcterms:modified xsi:type="dcterms:W3CDTF">2025-07-05T04:50:56Z</dcterms:modified>
  <dc:identifier>DAGsQg--x6c</dc:identifier>
</cp:coreProperties>
</file>